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45"/>
  </p:notesMasterIdLst>
  <p:handoutMasterIdLst>
    <p:handoutMasterId r:id="rId46"/>
  </p:handoutMasterIdLst>
  <p:sldIdLst>
    <p:sldId id="288" r:id="rId3"/>
    <p:sldId id="287" r:id="rId4"/>
    <p:sldId id="289" r:id="rId5"/>
    <p:sldId id="290" r:id="rId6"/>
    <p:sldId id="291" r:id="rId7"/>
    <p:sldId id="292" r:id="rId8"/>
    <p:sldId id="293" r:id="rId9"/>
    <p:sldId id="298" r:id="rId10"/>
    <p:sldId id="294" r:id="rId11"/>
    <p:sldId id="295" r:id="rId12"/>
    <p:sldId id="296" r:id="rId13"/>
    <p:sldId id="257" r:id="rId14"/>
    <p:sldId id="258" r:id="rId15"/>
    <p:sldId id="259" r:id="rId16"/>
    <p:sldId id="260" r:id="rId17"/>
    <p:sldId id="261" r:id="rId18"/>
    <p:sldId id="262" r:id="rId19"/>
    <p:sldId id="263" r:id="rId20"/>
    <p:sldId id="264" r:id="rId21"/>
    <p:sldId id="297"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3" r:id="rId39"/>
    <p:sldId id="284" r:id="rId40"/>
    <p:sldId id="285" r:id="rId41"/>
    <p:sldId id="286" r:id="rId42"/>
    <p:sldId id="281" r:id="rId43"/>
    <p:sldId id="282" r:id="rId4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4BFE37C8-B8C2-5642-9FB2-C017FE72191B}">
          <p14:sldIdLst>
            <p14:sldId id="288"/>
            <p14:sldId id="287"/>
            <p14:sldId id="289"/>
            <p14:sldId id="290"/>
            <p14:sldId id="291"/>
            <p14:sldId id="292"/>
            <p14:sldId id="293"/>
            <p14:sldId id="298"/>
            <p14:sldId id="294"/>
            <p14:sldId id="295"/>
            <p14:sldId id="296"/>
            <p14:sldId id="257"/>
            <p14:sldId id="258"/>
            <p14:sldId id="259"/>
            <p14:sldId id="260"/>
            <p14:sldId id="261"/>
            <p14:sldId id="262"/>
            <p14:sldId id="263"/>
            <p14:sldId id="264"/>
            <p14:sldId id="297"/>
            <p14:sldId id="265"/>
            <p14:sldId id="266"/>
            <p14:sldId id="267"/>
            <p14:sldId id="268"/>
            <p14:sldId id="269"/>
            <p14:sldId id="270"/>
            <p14:sldId id="271"/>
            <p14:sldId id="272"/>
            <p14:sldId id="273"/>
            <p14:sldId id="274"/>
            <p14:sldId id="275"/>
            <p14:sldId id="276"/>
            <p14:sldId id="277"/>
            <p14:sldId id="278"/>
            <p14:sldId id="279"/>
            <p14:sldId id="280"/>
            <p14:sldId id="283"/>
            <p14:sldId id="284"/>
            <p14:sldId id="285"/>
            <p14:sldId id="286"/>
          </p14:sldIdLst>
        </p14:section>
        <p14:section name="Hidden" id="{A5710DDB-A3F6-CD45-B4BC-CEDEA2DFB3A8}">
          <p14:sldIdLst>
            <p14:sldId id="281"/>
            <p14:sldId id="28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76"/>
    <p:restoredTop sz="87483" autoAdjust="0"/>
  </p:normalViewPr>
  <p:slideViewPr>
    <p:cSldViewPr snapToGrid="0" snapToObjects="1">
      <p:cViewPr varScale="1">
        <p:scale>
          <a:sx n="111" d="100"/>
          <a:sy n="111" d="100"/>
        </p:scale>
        <p:origin x="1688"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168"/>
    </p:cViewPr>
  </p:sorterViewPr>
  <p:notesViewPr>
    <p:cSldViewPr snapToGrid="0" snapToObjects="1">
      <p:cViewPr varScale="1">
        <p:scale>
          <a:sx n="73" d="100"/>
          <a:sy n="73" d="100"/>
        </p:scale>
        <p:origin x="-2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0AB46FBE-F5CF-9A48-91E0-8E468DAC58D4}" type="datetimeFigureOut">
              <a:rPr lang="en-US"/>
              <a:pPr>
                <a:defRPr/>
              </a:pPr>
              <a:t>11/5/24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09B57C90-D5E3-484D-8EC0-9603FE1A9A84}" type="slidenum">
              <a:rPr lang="en-US"/>
              <a:pPr>
                <a:defRPr/>
              </a:pPr>
              <a:t>‹#›</a:t>
            </a:fld>
            <a:endParaRPr lang="en-US"/>
          </a:p>
        </p:txBody>
      </p:sp>
    </p:spTree>
    <p:extLst>
      <p:ext uri="{BB962C8B-B14F-4D97-AF65-F5344CB8AC3E}">
        <p14:creationId xmlns:p14="http://schemas.microsoft.com/office/powerpoint/2010/main" val="20809226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DFE9D82B-9C3D-C048-80D3-1AC8C94CD70F}" type="datetimeFigureOut">
              <a:rPr lang="en-US"/>
              <a:pPr>
                <a:defRPr/>
              </a:pPr>
              <a:t>11/5/24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27E602DF-CEBE-1349-9C72-B46F35E09006}" type="slidenum">
              <a:rPr lang="en-US"/>
              <a:pPr>
                <a:defRPr/>
              </a:pPr>
              <a:t>‹#›</a:t>
            </a:fld>
            <a:endParaRPr lang="en-US"/>
          </a:p>
        </p:txBody>
      </p:sp>
    </p:spTree>
    <p:extLst>
      <p:ext uri="{BB962C8B-B14F-4D97-AF65-F5344CB8AC3E}">
        <p14:creationId xmlns:p14="http://schemas.microsoft.com/office/powerpoint/2010/main" val="3561282632"/>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7E602DF-CEBE-1349-9C72-B46F35E09006}" type="slidenum">
              <a:rPr lang="en-US" smtClean="0"/>
              <a:pPr>
                <a:defRPr/>
              </a:pPr>
              <a:t>2</a:t>
            </a:fld>
            <a:endParaRPr lang="en-US"/>
          </a:p>
        </p:txBody>
      </p:sp>
    </p:spTree>
    <p:extLst>
      <p:ext uri="{BB962C8B-B14F-4D97-AF65-F5344CB8AC3E}">
        <p14:creationId xmlns:p14="http://schemas.microsoft.com/office/powerpoint/2010/main" val="916901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 doesn’t work? Internet doesn’t work. </a:t>
            </a:r>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19</a:t>
            </a:fld>
            <a:endParaRPr lang="en-US"/>
          </a:p>
        </p:txBody>
      </p:sp>
    </p:spTree>
    <p:extLst>
      <p:ext uri="{BB962C8B-B14F-4D97-AF65-F5344CB8AC3E}">
        <p14:creationId xmlns:p14="http://schemas.microsoft.com/office/powerpoint/2010/main" val="60589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BDFA3-8B78-C3EE-55D3-C53E13BAC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EB200-5653-FBE5-700D-EEC8B5867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3F58E2-AAB7-E434-9265-CEF383A6A968}"/>
              </a:ext>
            </a:extLst>
          </p:cNvPr>
          <p:cNvSpPr>
            <a:spLocks noGrp="1"/>
          </p:cNvSpPr>
          <p:nvPr>
            <p:ph type="body" idx="1"/>
          </p:nvPr>
        </p:nvSpPr>
        <p:spPr/>
        <p:txBody>
          <a:bodyPr/>
          <a:lstStyle/>
          <a:p>
            <a:r>
              <a:rPr lang="en-US" dirty="0"/>
              <a:t>In</a:t>
            </a:r>
            <a:r>
              <a:rPr lang="en-US" baseline="0" dirty="0"/>
              <a:t> </a:t>
            </a:r>
            <a:r>
              <a:rPr lang="en-US" baseline="0" dirty="0" err="1"/>
              <a:t>Bellovin’s</a:t>
            </a:r>
            <a:r>
              <a:rPr lang="en-US" baseline="0" dirty="0"/>
              <a:t> paper:</a:t>
            </a:r>
          </a:p>
          <a:p>
            <a:endParaRPr lang="en-US" baseline="0" dirty="0"/>
          </a:p>
          <a:p>
            <a:r>
              <a:rPr lang="en-US" b="1" baseline="0" dirty="0"/>
              <a:t>Inherent problems </a:t>
            </a:r>
            <a:r>
              <a:rPr lang="en-US" baseline="0" dirty="0"/>
              <a:t>in the TCP/IP stack.</a:t>
            </a:r>
          </a:p>
          <a:p>
            <a:endParaRPr lang="en-US" baseline="0" dirty="0"/>
          </a:p>
          <a:p>
            <a:r>
              <a:rPr lang="en-US" b="1" baseline="0" dirty="0"/>
              <a:t>When the network was created: </a:t>
            </a:r>
            <a:r>
              <a:rPr lang="en-US" baseline="0" dirty="0"/>
              <a:t>Just trying to get it to work</a:t>
            </a:r>
          </a:p>
          <a:p>
            <a:r>
              <a:rPr lang="en-US" baseline="0" dirty="0"/>
              <a:t>	Security was not a concern</a:t>
            </a:r>
          </a:p>
          <a:p>
            <a:r>
              <a:rPr lang="en-US" baseline="0" dirty="0"/>
              <a:t>	Access to these computers/networks was limited.</a:t>
            </a:r>
          </a:p>
          <a:p>
            <a:r>
              <a:rPr lang="en-US" baseline="0" dirty="0"/>
              <a:t>We are going to overview a number of challenges/inherent problems in TCP/IP mentioned in the paper.</a:t>
            </a:r>
            <a:endParaRPr lang="en-US" dirty="0"/>
          </a:p>
        </p:txBody>
      </p:sp>
      <p:sp>
        <p:nvSpPr>
          <p:cNvPr id="4" name="Slide Number Placeholder 3">
            <a:extLst>
              <a:ext uri="{FF2B5EF4-FFF2-40B4-BE49-F238E27FC236}">
                <a16:creationId xmlns:a16="http://schemas.microsoft.com/office/drawing/2014/main" id="{D85A8EAA-59C2-78CA-B307-E3A3AFF767F5}"/>
              </a:ext>
            </a:extLst>
          </p:cNvPr>
          <p:cNvSpPr>
            <a:spLocks noGrp="1"/>
          </p:cNvSpPr>
          <p:nvPr>
            <p:ph type="sldNum" sz="quarter" idx="10"/>
          </p:nvPr>
        </p:nvSpPr>
        <p:spPr/>
        <p:txBody>
          <a:bodyPr/>
          <a:lstStyle/>
          <a:p>
            <a:pPr>
              <a:defRPr/>
            </a:pPr>
            <a:fld id="{27E602DF-CEBE-1349-9C72-B46F35E09006}" type="slidenum">
              <a:rPr lang="en-US" smtClean="0"/>
              <a:pPr>
                <a:defRPr/>
              </a:pPr>
              <a:t>20</a:t>
            </a:fld>
            <a:endParaRPr lang="en-US"/>
          </a:p>
        </p:txBody>
      </p:sp>
    </p:spTree>
    <p:extLst>
      <p:ext uri="{BB962C8B-B14F-4D97-AF65-F5344CB8AC3E}">
        <p14:creationId xmlns:p14="http://schemas.microsoft.com/office/powerpoint/2010/main" val="2545633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t>
            </a:r>
            <a:r>
              <a:rPr lang="en-US" baseline="0" dirty="0" err="1"/>
              <a:t>Bellovin’s</a:t>
            </a:r>
            <a:r>
              <a:rPr lang="en-US" baseline="0" dirty="0"/>
              <a:t> paper:</a:t>
            </a:r>
          </a:p>
          <a:p>
            <a:endParaRPr lang="en-US" baseline="0" dirty="0"/>
          </a:p>
          <a:p>
            <a:r>
              <a:rPr lang="en-US" b="1" baseline="0" dirty="0"/>
              <a:t>Inherent problems </a:t>
            </a:r>
            <a:r>
              <a:rPr lang="en-US" baseline="0" dirty="0"/>
              <a:t>in the TCP/IP stack.</a:t>
            </a:r>
          </a:p>
          <a:p>
            <a:endParaRPr lang="en-US" baseline="0" dirty="0"/>
          </a:p>
          <a:p>
            <a:r>
              <a:rPr lang="en-US" b="1" baseline="0" dirty="0"/>
              <a:t>When the network was created: </a:t>
            </a:r>
            <a:r>
              <a:rPr lang="en-US" baseline="0" dirty="0"/>
              <a:t>Just trying to get it to work</a:t>
            </a:r>
          </a:p>
          <a:p>
            <a:r>
              <a:rPr lang="en-US" baseline="0" dirty="0"/>
              <a:t>	Security was not a concern</a:t>
            </a:r>
          </a:p>
          <a:p>
            <a:r>
              <a:rPr lang="en-US" baseline="0" dirty="0"/>
              <a:t>	Access to these computers/networks was limited.</a:t>
            </a:r>
          </a:p>
          <a:p>
            <a:r>
              <a:rPr lang="en-US" baseline="0" dirty="0"/>
              <a:t>We are going to overview a number of challenges/inherent problems in TCP/IP mentioned in the paper.</a:t>
            </a:r>
            <a:endParaRPr lang="en-US"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21</a:t>
            </a:fld>
            <a:endParaRPr lang="en-US"/>
          </a:p>
        </p:txBody>
      </p:sp>
    </p:spTree>
    <p:extLst>
      <p:ext uri="{BB962C8B-B14F-4D97-AF65-F5344CB8AC3E}">
        <p14:creationId xmlns:p14="http://schemas.microsoft.com/office/powerpoint/2010/main" val="35845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noRot="1" noChangeAspect="1"/>
          </p:cNvSpPr>
          <p:nvPr>
            <p:ph type="sldImg"/>
          </p:nvPr>
        </p:nvSpPr>
        <p:spPr>
          <a:prstGeom prst="rect">
            <a:avLst/>
          </a:prstGeom>
        </p:spPr>
        <p:txBody>
          <a:bodyPr/>
          <a:lstStyle/>
          <a:p>
            <a:pPr lvl="0"/>
            <a:endParaRPr/>
          </a:p>
        </p:txBody>
      </p:sp>
      <p:sp>
        <p:nvSpPr>
          <p:cNvPr id="112" name="Shape 112"/>
          <p:cNvSpPr>
            <a:spLocks noGrp="1"/>
          </p:cNvSpPr>
          <p:nvPr>
            <p:ph type="body" sz="quarter" idx="1"/>
          </p:nvPr>
        </p:nvSpPr>
        <p:spPr>
          <a:prstGeom prst="rect">
            <a:avLst/>
          </a:prstGeom>
        </p:spPr>
        <p:txBody>
          <a:bodyPr/>
          <a:lstStyle/>
          <a:p>
            <a:pPr lvl="0">
              <a:defRPr sz="1800"/>
            </a:pPr>
            <a:r>
              <a:rPr lang="en-US" sz="2200" dirty="0"/>
              <a:t>Berkeley</a:t>
            </a:r>
            <a:r>
              <a:rPr lang="en-US" sz="2200" baseline="0" dirty="0"/>
              <a:t> </a:t>
            </a:r>
            <a:r>
              <a:rPr lang="en-US" sz="2200" baseline="0" dirty="0" err="1"/>
              <a:t>rtools</a:t>
            </a:r>
            <a:r>
              <a:rPr lang="en-US" sz="2200" baseline="0" dirty="0"/>
              <a:t>: Authentication by assertion. Remember?</a:t>
            </a:r>
          </a:p>
          <a:p>
            <a:pPr lvl="0">
              <a:defRPr sz="1800"/>
            </a:pPr>
            <a:endParaRPr lang="en-US" sz="2200" baseline="0" dirty="0"/>
          </a:p>
          <a:p>
            <a:pPr lvl="0">
              <a:defRPr sz="1800"/>
            </a:pPr>
            <a:r>
              <a:rPr lang="en-US" sz="2200" baseline="0" dirty="0"/>
              <a:t>If I can say that I am coming from Alice’s computer, I get in.</a:t>
            </a:r>
            <a:endParaRPr lang="en-US" sz="2200" dirty="0"/>
          </a:p>
          <a:p>
            <a:pPr lvl="0">
              <a:defRPr sz="1800"/>
            </a:pPr>
            <a:endParaRPr lang="en-US" sz="2200" dirty="0"/>
          </a:p>
          <a:p>
            <a:pPr lvl="0">
              <a:defRPr sz="1800"/>
            </a:pPr>
            <a:r>
              <a:rPr sz="2200" dirty="0"/>
              <a:t>ISN - initial sequence number</a:t>
            </a:r>
            <a:r>
              <a:rPr lang="en-US" sz="2200" dirty="0"/>
              <a:t>: Some amount of</a:t>
            </a:r>
            <a:r>
              <a:rPr lang="en-US" sz="2200" baseline="0" dirty="0"/>
              <a:t> protection against forgery.  </a:t>
            </a:r>
            <a:endParaRPr sz="2200" dirty="0"/>
          </a:p>
        </p:txBody>
      </p:sp>
    </p:spTree>
    <p:extLst>
      <p:ext uri="{BB962C8B-B14F-4D97-AF65-F5344CB8AC3E}">
        <p14:creationId xmlns:p14="http://schemas.microsoft.com/office/powerpoint/2010/main" val="111565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I want to pretend to be Alice.</a:t>
            </a:r>
            <a:r>
              <a:rPr lang="en-US" baseline="0" dirty="0"/>
              <a:t> </a:t>
            </a:r>
          </a:p>
          <a:p>
            <a:endParaRPr lang="en-US" baseline="0" dirty="0"/>
          </a:p>
          <a:p>
            <a:r>
              <a:rPr lang="en-US" baseline="0" dirty="0"/>
              <a:t>I can send the SYN to Bob pretending to be Alice,</a:t>
            </a:r>
          </a:p>
          <a:p>
            <a:endParaRPr lang="en-US" baseline="0" dirty="0"/>
          </a:p>
          <a:p>
            <a:r>
              <a:rPr lang="en-US" baseline="0" dirty="0"/>
              <a:t>but Bob, according to the protocol, will send the SYN ACK to Alice’s IP address</a:t>
            </a:r>
          </a:p>
          <a:p>
            <a:r>
              <a:rPr lang="en-US" b="1" baseline="0" dirty="0"/>
              <a:t>No way for that attacker to know what that ISN is</a:t>
            </a:r>
          </a:p>
          <a:p>
            <a:r>
              <a:rPr lang="en-US" b="1" baseline="0" dirty="0"/>
              <a:t>This is why you can’t just spoof an IP address.</a:t>
            </a:r>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23</a:t>
            </a:fld>
            <a:endParaRPr lang="en-US"/>
          </a:p>
        </p:txBody>
      </p:sp>
    </p:spTree>
    <p:extLst>
      <p:ext uri="{BB962C8B-B14F-4D97-AF65-F5344CB8AC3E}">
        <p14:creationId xmlns:p14="http://schemas.microsoft.com/office/powerpoint/2010/main" val="152301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pPr lvl="0"/>
            <a:endParaRPr/>
          </a:p>
        </p:txBody>
      </p:sp>
      <p:sp>
        <p:nvSpPr>
          <p:cNvPr id="155" name="Shape 155"/>
          <p:cNvSpPr>
            <a:spLocks noGrp="1"/>
          </p:cNvSpPr>
          <p:nvPr>
            <p:ph type="body" sz="quarter" idx="1"/>
          </p:nvPr>
        </p:nvSpPr>
        <p:spPr>
          <a:prstGeom prst="rect">
            <a:avLst/>
          </a:prstGeom>
        </p:spPr>
        <p:txBody>
          <a:bodyPr/>
          <a:lstStyle/>
          <a:p>
            <a:pPr lvl="0">
              <a:defRPr sz="1800"/>
            </a:pPr>
            <a:r>
              <a:rPr lang="en-US" sz="2200" b="1" dirty="0"/>
              <a:t>BUT: there</a:t>
            </a:r>
            <a:r>
              <a:rPr lang="en-US" sz="2200" b="1" baseline="0" dirty="0"/>
              <a:t> is a quirk here.</a:t>
            </a:r>
          </a:p>
          <a:p>
            <a:pPr lvl="0">
              <a:defRPr sz="1800"/>
            </a:pPr>
            <a:r>
              <a:rPr lang="en-US" sz="2200" b="1" baseline="0" dirty="0"/>
              <a:t>Many implementations (these are in the kernel)</a:t>
            </a:r>
          </a:p>
          <a:p>
            <a:pPr lvl="0">
              <a:defRPr sz="1800"/>
            </a:pPr>
            <a:endParaRPr lang="en-US" sz="2200" b="1" baseline="0" dirty="0"/>
          </a:p>
          <a:p>
            <a:pPr lvl="0">
              <a:defRPr sz="1800"/>
            </a:pPr>
            <a:r>
              <a:rPr lang="en-US" sz="2200" b="1" baseline="0" dirty="0"/>
              <a:t>Predictable ISNs (increment every 1/128</a:t>
            </a:r>
            <a:r>
              <a:rPr lang="en-US" sz="2200" b="1" baseline="30000" dirty="0"/>
              <a:t>th</a:t>
            </a:r>
            <a:r>
              <a:rPr lang="en-US" sz="2200" b="1" baseline="0" dirty="0"/>
              <a:t> second)</a:t>
            </a:r>
          </a:p>
          <a:p>
            <a:pPr lvl="0">
              <a:defRPr sz="1800"/>
            </a:pPr>
            <a:endParaRPr lang="en-US" sz="2200" b="1" baseline="0" dirty="0"/>
          </a:p>
          <a:p>
            <a:pPr lvl="0">
              <a:defRPr sz="1800"/>
            </a:pPr>
            <a:r>
              <a:rPr lang="en-US" sz="2200" b="1" baseline="0" dirty="0"/>
              <a:t>How do we use this to attack?: We establish 2 sessions!</a:t>
            </a:r>
          </a:p>
          <a:p>
            <a:pPr lvl="0">
              <a:defRPr sz="1800"/>
            </a:pPr>
            <a:r>
              <a:rPr lang="en-US" sz="2200" b="1" baseline="0" dirty="0"/>
              <a:t>First, as Eve, get a response from Bob (i.e., ISN from Bob)</a:t>
            </a:r>
          </a:p>
          <a:p>
            <a:pPr lvl="0">
              <a:defRPr sz="1800"/>
            </a:pPr>
            <a:r>
              <a:rPr lang="en-US" sz="2200" b="1" baseline="0" dirty="0"/>
              <a:t>Since it is predictable, count the time until you start a session pretending to be Alice. </a:t>
            </a:r>
          </a:p>
          <a:p>
            <a:pPr lvl="0">
              <a:defRPr sz="1800"/>
            </a:pPr>
            <a:r>
              <a:rPr lang="en-US" sz="2200" b="1" baseline="0" dirty="0"/>
              <a:t>100 GUESSES, 1000 GUESSES, one of them will be accepted. </a:t>
            </a:r>
          </a:p>
          <a:p>
            <a:pPr lvl="0">
              <a:defRPr sz="1800"/>
            </a:pPr>
            <a:r>
              <a:rPr lang="en-US" sz="2200" b="1" baseline="0" dirty="0"/>
              <a:t>If this was rlogin: EVIL DATA is a command, </a:t>
            </a:r>
            <a:r>
              <a:rPr lang="en-US" sz="2200" b="1" baseline="0" dirty="0" err="1"/>
              <a:t>rm</a:t>
            </a:r>
            <a:r>
              <a:rPr lang="en-US" sz="2200" b="1" baseline="0" dirty="0"/>
              <a:t> </a:t>
            </a:r>
            <a:r>
              <a:rPr lang="en-US" sz="2200" b="1" baseline="0" dirty="0" err="1"/>
              <a:t>rf</a:t>
            </a:r>
            <a:r>
              <a:rPr lang="en-US" sz="2200" b="1" baseline="0" dirty="0"/>
              <a:t> /</a:t>
            </a:r>
            <a:endParaRPr lang="en-US" sz="2200" b="1" dirty="0"/>
          </a:p>
          <a:p>
            <a:pPr lvl="0">
              <a:defRPr sz="1800"/>
            </a:pPr>
            <a:r>
              <a:rPr lang="en-US" sz="2200" b="1" dirty="0"/>
              <a:t>---</a:t>
            </a:r>
          </a:p>
          <a:p>
            <a:pPr lvl="0">
              <a:defRPr sz="1800"/>
            </a:pPr>
            <a:r>
              <a:rPr sz="2200" dirty="0"/>
              <a:t>may want to talk about RSTs</a:t>
            </a:r>
          </a:p>
        </p:txBody>
      </p:sp>
    </p:spTree>
    <p:extLst>
      <p:ext uri="{BB962C8B-B14F-4D97-AF65-F5344CB8AC3E}">
        <p14:creationId xmlns:p14="http://schemas.microsoft.com/office/powerpoint/2010/main" val="725719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do?</a:t>
            </a:r>
          </a:p>
          <a:p>
            <a:endParaRPr lang="en-US" dirty="0"/>
          </a:p>
          <a:p>
            <a:r>
              <a:rPr lang="en-US" dirty="0"/>
              <a:t>Paper written back</a:t>
            </a:r>
            <a:r>
              <a:rPr lang="en-US" baseline="0" dirty="0"/>
              <a:t> in the 80s, since then we have made some changes.</a:t>
            </a:r>
          </a:p>
          <a:p>
            <a:endParaRPr lang="en-US" baseline="0" dirty="0"/>
          </a:p>
          <a:p>
            <a:r>
              <a:rPr lang="en-US" baseline="0" dirty="0"/>
              <a:t>Its not that we want to use a nonce, but we want the ISN to be randomly</a:t>
            </a:r>
            <a:r>
              <a:rPr lang="en-US" i="0" u="none" baseline="0" dirty="0"/>
              <a:t> created, making them less predictable.</a:t>
            </a:r>
          </a:p>
          <a:p>
            <a:endParaRPr lang="en-US" i="0" u="none" baseline="0" dirty="0"/>
          </a:p>
          <a:p>
            <a:r>
              <a:rPr lang="en-US" b="1" i="0" u="none" baseline="0" dirty="0"/>
              <a:t>HOW?</a:t>
            </a:r>
            <a:r>
              <a:rPr lang="en-US" i="0" u="none" baseline="0" dirty="0"/>
              <a:t> CSRNG, </a:t>
            </a:r>
            <a:r>
              <a:rPr lang="en-US" b="1" i="0" u="none" baseline="0" dirty="0"/>
              <a:t>but RNGs are slow.</a:t>
            </a:r>
          </a:p>
          <a:p>
            <a:r>
              <a:rPr lang="en-US" b="1" i="0" u="none" baseline="0" dirty="0"/>
              <a:t>What else? Hash repeatedly? H(t1) = H(H(t0)). Why doesn’t this work? Attacker can also hash forward! </a:t>
            </a:r>
          </a:p>
          <a:p>
            <a:r>
              <a:rPr lang="en-US" b="1" i="0" u="none" baseline="0" dirty="0"/>
              <a:t>How to make this unpredictable? HMAC!!!!! Randomly create key each time you boot (so only one RNG call)</a:t>
            </a:r>
            <a:endParaRPr lang="en-US" b="1" i="0" u="none"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25</a:t>
            </a:fld>
            <a:endParaRPr lang="en-US"/>
          </a:p>
        </p:txBody>
      </p:sp>
    </p:spTree>
    <p:extLst>
      <p:ext uri="{BB962C8B-B14F-4D97-AF65-F5344CB8AC3E}">
        <p14:creationId xmlns:p14="http://schemas.microsoft.com/office/powerpoint/2010/main" val="2089080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Problems: Issues with source routing</a:t>
            </a:r>
          </a:p>
          <a:p>
            <a:endParaRPr lang="en-US" dirty="0"/>
          </a:p>
          <a:p>
            <a:r>
              <a:rPr lang="en-US" dirty="0"/>
              <a:t>What is source routing? Option</a:t>
            </a:r>
            <a:r>
              <a:rPr lang="en-US" baseline="0" dirty="0"/>
              <a:t> that allows the source to specify what route the packet should traverse</a:t>
            </a:r>
            <a:endParaRPr lang="en-US"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26</a:t>
            </a:fld>
            <a:endParaRPr lang="en-US"/>
          </a:p>
        </p:txBody>
      </p:sp>
    </p:spTree>
    <p:extLst>
      <p:ext uri="{BB962C8B-B14F-4D97-AF65-F5344CB8AC3E}">
        <p14:creationId xmlns:p14="http://schemas.microsoft.com/office/powerpoint/2010/main" val="70649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Alice can say: Make</a:t>
            </a:r>
            <a:r>
              <a:rPr lang="en-US" baseline="0" dirty="0"/>
              <a:t> sure my packet goes through first R2, then R5, then R4 and then to Bob.</a:t>
            </a:r>
          </a:p>
          <a:p>
            <a:endParaRPr lang="en-US" baseline="0" dirty="0"/>
          </a:p>
          <a:p>
            <a:r>
              <a:rPr lang="en-US" b="1" baseline="0" dirty="0"/>
              <a:t>Useful: Trying to test the network. To see which links are up.</a:t>
            </a:r>
          </a:p>
          <a:p>
            <a:r>
              <a:rPr lang="en-US" b="1" baseline="0" dirty="0"/>
              <a:t>OR, you know something about an architecture, and want to take a specific route (e.g., keep traffic in some geographic area).</a:t>
            </a:r>
          </a:p>
          <a:p>
            <a:endParaRPr lang="en-US" b="1" baseline="0" dirty="0"/>
          </a:p>
          <a:p>
            <a:r>
              <a:rPr lang="en-US" b="1" baseline="0" dirty="0"/>
              <a:t>BUT, how can it go wrong?</a:t>
            </a:r>
          </a:p>
          <a:p>
            <a:endParaRPr lang="en-US" b="1" baseline="0" dirty="0"/>
          </a:p>
          <a:p>
            <a:r>
              <a:rPr lang="en-US" b="1" baseline="0" dirty="0"/>
              <a:t>1. Circumvent network access control: </a:t>
            </a:r>
            <a:r>
              <a:rPr lang="en-US" b="0" baseline="0" dirty="0"/>
              <a:t>Bob says “ only accept packets coming from this router”</a:t>
            </a:r>
          </a:p>
          <a:p>
            <a:r>
              <a:rPr lang="en-US" b="0" baseline="0" dirty="0"/>
              <a:t> I make my packets go through that router and gain access to the internal network. Think of this in conjunction of your rlogin (IP-based </a:t>
            </a:r>
            <a:r>
              <a:rPr lang="en-US" b="0" baseline="0" dirty="0" err="1"/>
              <a:t>auth</a:t>
            </a:r>
            <a:r>
              <a:rPr lang="en-US" b="0" baseline="0" dirty="0"/>
              <a:t>) </a:t>
            </a:r>
          </a:p>
          <a:p>
            <a:r>
              <a:rPr lang="en-US" b="1" baseline="0" dirty="0"/>
              <a:t>2. DOS! </a:t>
            </a:r>
            <a:r>
              <a:rPr lang="en-US" b="0" baseline="0" dirty="0"/>
              <a:t>Make everything go through a specific part of the network. </a:t>
            </a:r>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27</a:t>
            </a:fld>
            <a:endParaRPr lang="en-US"/>
          </a:p>
        </p:txBody>
      </p:sp>
    </p:spTree>
    <p:extLst>
      <p:ext uri="{BB962C8B-B14F-4D97-AF65-F5344CB8AC3E}">
        <p14:creationId xmlns:p14="http://schemas.microsoft.com/office/powerpoint/2010/main" val="1426547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Defense?</a:t>
            </a:r>
            <a:r>
              <a:rPr lang="en-US" baseline="0" dirty="0"/>
              <a:t> Anything that uses source routing has a flag; Drop it.</a:t>
            </a:r>
          </a:p>
          <a:p>
            <a:endParaRPr lang="en-US" baseline="0" dirty="0"/>
          </a:p>
          <a:p>
            <a:r>
              <a:rPr lang="en-US" b="1" baseline="0" dirty="0"/>
              <a:t>Another problem w/ source routing: </a:t>
            </a:r>
          </a:p>
          <a:p>
            <a:r>
              <a:rPr lang="en-US" b="1" baseline="0" dirty="0"/>
              <a:t>Who has a router at home </a:t>
            </a:r>
            <a:r>
              <a:rPr lang="en-US" b="1" baseline="0" dirty="0" err="1"/>
              <a:t>thats</a:t>
            </a:r>
            <a:r>
              <a:rPr lang="en-US" b="1" baseline="0" dirty="0"/>
              <a:t> doing NAT? ALL OF YOU SHOULD BE.</a:t>
            </a:r>
            <a:r>
              <a:rPr lang="en-US" b="0" baseline="0" dirty="0"/>
              <a:t> If you have public IP addresses for all of the computers inside your home network, well</a:t>
            </a:r>
            <a:r>
              <a:rPr lang="mr-IN" b="0" baseline="0" dirty="0"/>
              <a:t>…</a:t>
            </a:r>
            <a:endParaRPr lang="en-US" b="0" baseline="0" dirty="0"/>
          </a:p>
          <a:p>
            <a:r>
              <a:rPr lang="en-US" b="0" baseline="0" dirty="0"/>
              <a:t>Issue: People assume that you can’t send traffic through a NAT device, i.e., that a NAT device is a firewall. ITS NOT.</a:t>
            </a:r>
          </a:p>
          <a:p>
            <a:r>
              <a:rPr lang="en-US" b="1" baseline="0" dirty="0"/>
              <a:t>If you allow source routing through a NAT device, you can route packets through that network. Go through router, and then 10.0.0.10</a:t>
            </a:r>
          </a:p>
          <a:p>
            <a:r>
              <a:rPr lang="en-US" b="1" baseline="0" dirty="0"/>
              <a:t>Most do not.</a:t>
            </a:r>
          </a:p>
          <a:p>
            <a:r>
              <a:rPr lang="en-US" b="1" baseline="0" dirty="0"/>
              <a:t>Difference between NAT box and FIREWALL</a:t>
            </a:r>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28</a:t>
            </a:fld>
            <a:endParaRPr lang="en-US"/>
          </a:p>
        </p:txBody>
      </p:sp>
    </p:spTree>
    <p:extLst>
      <p:ext uri="{BB962C8B-B14F-4D97-AF65-F5344CB8AC3E}">
        <p14:creationId xmlns:p14="http://schemas.microsoft.com/office/powerpoint/2010/main" val="1479207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Multiple users could have </a:t>
            </a:r>
            <a:r>
              <a:rPr i="1"/>
              <a:t>different</a:t>
            </a:r>
            <a:r>
              <a:t>, and even </a:t>
            </a:r>
            <a:r>
              <a:rPr i="1"/>
              <a:t>conflicting</a:t>
            </a:r>
            <a:r>
              <a:t> goals.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647700">
              <a:defRPr sz="1800"/>
            </a:pPr>
            <a:r>
              <a:rPr lang="en-US" sz="1600" dirty="0">
                <a:latin typeface="Helvetica"/>
                <a:ea typeface="Helvetica"/>
                <a:cs typeface="Helvetica"/>
                <a:sym typeface="Helvetica"/>
              </a:rPr>
              <a:t>Attacks on Routing Protocols: RIP (talked about</a:t>
            </a:r>
            <a:r>
              <a:rPr lang="en-US" sz="1600" baseline="0" dirty="0">
                <a:latin typeface="Helvetica"/>
                <a:ea typeface="Helvetica"/>
                <a:cs typeface="Helvetica"/>
                <a:sym typeface="Helvetica"/>
              </a:rPr>
              <a:t> in the paper)</a:t>
            </a:r>
          </a:p>
          <a:p>
            <a:pPr lvl="0" defTabSz="647700">
              <a:defRPr sz="1800"/>
            </a:pPr>
            <a:r>
              <a:rPr lang="en-US" sz="1600" b="1" baseline="0" dirty="0">
                <a:latin typeface="Helvetica"/>
                <a:ea typeface="Helvetica"/>
                <a:cs typeface="Helvetica"/>
                <a:sym typeface="Helvetica"/>
              </a:rPr>
              <a:t>Distance vector protocol: I send you costs of who I can talk to, and you send me yours. Over time, the network converges on the notion of what the topology of the network is</a:t>
            </a:r>
          </a:p>
          <a:p>
            <a:pPr lvl="0" defTabSz="647700">
              <a:defRPr sz="1800"/>
            </a:pPr>
            <a:endParaRPr lang="en-US" sz="1600" b="1" baseline="0" dirty="0">
              <a:latin typeface="Helvetica"/>
              <a:ea typeface="Helvetica"/>
              <a:cs typeface="Helvetica"/>
              <a:sym typeface="Helvetica"/>
            </a:endParaRPr>
          </a:p>
          <a:p>
            <a:pPr lvl="0" defTabSz="647700">
              <a:defRPr sz="1800"/>
            </a:pPr>
            <a:r>
              <a:rPr lang="en-US" sz="1600" b="0" baseline="0" dirty="0">
                <a:latin typeface="Helvetica"/>
                <a:ea typeface="Helvetica"/>
                <a:cs typeface="Helvetica"/>
                <a:sym typeface="Helvetica"/>
              </a:rPr>
              <a:t>RIP: for routing in internal networks</a:t>
            </a:r>
          </a:p>
          <a:p>
            <a:pPr lvl="0" defTabSz="647700">
              <a:defRPr sz="1800"/>
            </a:pPr>
            <a:r>
              <a:rPr lang="en-US" sz="1600" b="0" baseline="0" dirty="0">
                <a:latin typeface="Helvetica"/>
                <a:ea typeface="Helvetica"/>
                <a:cs typeface="Helvetica"/>
                <a:sym typeface="Helvetica"/>
              </a:rPr>
              <a:t>Basic idea: Similar to what BGP uses, used for routing between ASs (talk about in a couple of lectures)</a:t>
            </a:r>
          </a:p>
          <a:p>
            <a:pPr lvl="0" defTabSz="647700">
              <a:defRPr sz="1800"/>
            </a:pPr>
            <a:endParaRPr lang="en-US" sz="1600" b="0" baseline="0" dirty="0">
              <a:latin typeface="Helvetica"/>
              <a:ea typeface="Helvetica"/>
              <a:cs typeface="Helvetica"/>
              <a:sym typeface="Helvetica"/>
            </a:endParaRPr>
          </a:p>
          <a:p>
            <a:pPr lvl="0" defTabSz="647700">
              <a:defRPr sz="1800"/>
            </a:pPr>
            <a:r>
              <a:rPr lang="en-US" sz="1600" b="1" baseline="0" dirty="0">
                <a:latin typeface="Helvetica"/>
                <a:ea typeface="Helvetica"/>
                <a:cs typeface="Helvetica"/>
                <a:sym typeface="Helvetica"/>
              </a:rPr>
              <a:t>Problem:</a:t>
            </a:r>
            <a:r>
              <a:rPr lang="en-US" sz="1600" b="0" baseline="0" dirty="0">
                <a:latin typeface="Helvetica"/>
                <a:ea typeface="Helvetica"/>
                <a:cs typeface="Helvetica"/>
                <a:sym typeface="Helvetica"/>
              </a:rPr>
              <a:t> I tell you who I can talk to: No way for you to authenticate that  it (1) came from me and (2) the info is correct</a:t>
            </a:r>
          </a:p>
          <a:p>
            <a:pPr lvl="0" defTabSz="647700">
              <a:defRPr sz="1800"/>
            </a:pPr>
            <a:r>
              <a:rPr lang="en-US" sz="1600" b="1" baseline="0" dirty="0">
                <a:latin typeface="Helvetica"/>
                <a:ea typeface="Helvetica"/>
                <a:cs typeface="Helvetica"/>
                <a:sym typeface="Helvetica"/>
              </a:rPr>
              <a:t>Attack:</a:t>
            </a:r>
            <a:r>
              <a:rPr lang="en-US" sz="1600" b="0" baseline="0" dirty="0">
                <a:latin typeface="Helvetica"/>
                <a:ea typeface="Helvetica"/>
                <a:cs typeface="Helvetica"/>
                <a:sym typeface="Helvetica"/>
              </a:rPr>
              <a:t> I </a:t>
            </a:r>
            <a:r>
              <a:rPr lang="en-US" sz="1600" b="1" baseline="0" dirty="0">
                <a:latin typeface="Helvetica"/>
                <a:ea typeface="Helvetica"/>
                <a:cs typeface="Helvetica"/>
                <a:sym typeface="Helvetica"/>
              </a:rPr>
              <a:t>advertise short path to someone through me</a:t>
            </a:r>
            <a:r>
              <a:rPr lang="en-US" sz="1600" b="0" baseline="0" dirty="0">
                <a:latin typeface="Helvetica"/>
                <a:ea typeface="Helvetica"/>
                <a:cs typeface="Helvetica"/>
                <a:sym typeface="Helvetica"/>
              </a:rPr>
              <a:t>. </a:t>
            </a:r>
            <a:r>
              <a:rPr lang="en-US" sz="1600" b="1" baseline="0" dirty="0">
                <a:latin typeface="Helvetica"/>
                <a:ea typeface="Helvetica"/>
                <a:cs typeface="Helvetica"/>
                <a:sym typeface="Helvetica"/>
              </a:rPr>
              <a:t>I can now</a:t>
            </a:r>
            <a:r>
              <a:rPr lang="en-US" sz="1600" b="0" baseline="0" dirty="0">
                <a:latin typeface="Helvetica"/>
                <a:ea typeface="Helvetica"/>
                <a:cs typeface="Helvetica"/>
                <a:sym typeface="Helvetica"/>
              </a:rPr>
              <a:t> </a:t>
            </a:r>
            <a:r>
              <a:rPr lang="en-US" sz="1600" b="1" baseline="0" dirty="0">
                <a:latin typeface="Helvetica"/>
                <a:ea typeface="Helvetica"/>
                <a:cs typeface="Helvetica"/>
                <a:sym typeface="Helvetica"/>
              </a:rPr>
              <a:t>manipulate/eavesdrop</a:t>
            </a:r>
            <a:r>
              <a:rPr lang="en-US" sz="1600" b="0" baseline="0" dirty="0">
                <a:latin typeface="Helvetica"/>
                <a:ea typeface="Helvetica"/>
                <a:cs typeface="Helvetica"/>
                <a:sym typeface="Helvetica"/>
              </a:rPr>
              <a:t> on the traffic. I can also </a:t>
            </a:r>
            <a:r>
              <a:rPr lang="en-US" sz="1600" b="1" baseline="0" dirty="0">
                <a:latin typeface="Helvetica"/>
                <a:ea typeface="Helvetica"/>
                <a:cs typeface="Helvetica"/>
                <a:sym typeface="Helvetica"/>
              </a:rPr>
              <a:t>drop packets (DOS)</a:t>
            </a:r>
          </a:p>
          <a:p>
            <a:pPr lvl="0" defTabSz="647700">
              <a:defRPr sz="1800"/>
            </a:pPr>
            <a:endParaRPr lang="en-US" sz="1600" b="1" baseline="0" dirty="0">
              <a:latin typeface="Helvetica"/>
              <a:ea typeface="Helvetica"/>
              <a:cs typeface="Helvetica"/>
              <a:sym typeface="Helvetica"/>
            </a:endParaRPr>
          </a:p>
          <a:p>
            <a:pPr lvl="0" defTabSz="647700">
              <a:defRPr sz="1800"/>
            </a:pPr>
            <a:r>
              <a:rPr lang="en-US" sz="1600" b="1" baseline="0" dirty="0">
                <a:latin typeface="Helvetica"/>
                <a:ea typeface="Helvetica"/>
                <a:cs typeface="Helvetica"/>
                <a:sym typeface="Helvetica"/>
              </a:rPr>
              <a:t>Solution?: Still trying to add auth. Within a network, still okay</a:t>
            </a:r>
            <a:r>
              <a:rPr lang="en-US" sz="1600" b="0" baseline="0" dirty="0">
                <a:latin typeface="Helvetica"/>
                <a:ea typeface="Helvetica"/>
                <a:cs typeface="Helvetica"/>
                <a:sym typeface="Helvetica"/>
              </a:rPr>
              <a:t> (there is some coordination), </a:t>
            </a:r>
            <a:r>
              <a:rPr lang="en-US" sz="1600" b="1" baseline="0" dirty="0">
                <a:latin typeface="Helvetica"/>
                <a:ea typeface="Helvetica"/>
                <a:cs typeface="Helvetica"/>
                <a:sym typeface="Helvetica"/>
              </a:rPr>
              <a:t>but between networks </a:t>
            </a:r>
            <a:r>
              <a:rPr lang="en-US" sz="1600" b="0" baseline="0" dirty="0">
                <a:latin typeface="Helvetica"/>
                <a:ea typeface="Helvetica"/>
                <a:cs typeface="Helvetica"/>
                <a:sym typeface="Helvetica"/>
              </a:rPr>
              <a:t>it</a:t>
            </a:r>
            <a:r>
              <a:rPr lang="mr-IN" sz="1600" b="0" baseline="0" dirty="0">
                <a:latin typeface="Helvetica"/>
                <a:ea typeface="Helvetica"/>
                <a:cs typeface="Helvetica"/>
                <a:sym typeface="Helvetica"/>
              </a:rPr>
              <a:t>’</a:t>
            </a:r>
            <a:r>
              <a:rPr lang="en-US" sz="1600" b="0" baseline="0" dirty="0">
                <a:latin typeface="Helvetica"/>
                <a:ea typeface="Helvetica"/>
                <a:cs typeface="Helvetica"/>
                <a:sym typeface="Helvetica"/>
              </a:rPr>
              <a:t>s a challenge </a:t>
            </a:r>
            <a:r>
              <a:rPr lang="en-US" sz="1600" b="1" baseline="0" dirty="0">
                <a:latin typeface="Helvetica"/>
                <a:ea typeface="Helvetica"/>
                <a:cs typeface="Helvetica"/>
                <a:sym typeface="Helvetica"/>
              </a:rPr>
              <a:t>(coordinate on keys, mapping keys to ASs). Also, performance </a:t>
            </a:r>
            <a:r>
              <a:rPr lang="en-US" sz="1600" b="0" baseline="0" dirty="0">
                <a:latin typeface="Helvetica"/>
                <a:ea typeface="Helvetica"/>
                <a:cs typeface="Helvetica"/>
                <a:sym typeface="Helvetica"/>
              </a:rPr>
              <a:t>is an issue.</a:t>
            </a:r>
          </a:p>
          <a:p>
            <a:pPr lvl="0" defTabSz="647700">
              <a:defRPr sz="1800"/>
            </a:pPr>
            <a:endParaRPr lang="en-US" sz="1600" b="0" baseline="0" dirty="0">
              <a:latin typeface="Helvetica"/>
              <a:ea typeface="Helvetica"/>
              <a:cs typeface="Helvetica"/>
              <a:sym typeface="Helvetica"/>
            </a:endParaRPr>
          </a:p>
          <a:p>
            <a:pPr lvl="0" defTabSz="647700">
              <a:defRPr sz="1800"/>
            </a:pPr>
            <a:endParaRPr lang="en-US" sz="1600" b="0" baseline="0" dirty="0">
              <a:latin typeface="Helvetica"/>
              <a:ea typeface="Helvetica"/>
              <a:cs typeface="Helvetica"/>
              <a:sym typeface="Helvetica"/>
            </a:endParaRPr>
          </a:p>
          <a:p>
            <a:pPr lvl="0" defTabSz="647700">
              <a:defRPr sz="1800"/>
            </a:pPr>
            <a:endParaRPr lang="en-US" sz="1600" b="0" dirty="0">
              <a:latin typeface="Helvetica"/>
              <a:ea typeface="Helvetica"/>
              <a:cs typeface="Helvetica"/>
              <a:sym typeface="Helvetica"/>
            </a:endParaRPr>
          </a:p>
          <a:p>
            <a:pPr lvl="0" defTabSz="647700">
              <a:defRPr sz="1800"/>
            </a:pPr>
            <a:r>
              <a:rPr sz="1600" dirty="0">
                <a:latin typeface="Helvetica"/>
                <a:ea typeface="Helvetica"/>
                <a:cs typeface="Helvetica"/>
                <a:sym typeface="Helvetica"/>
              </a:rPr>
              <a:t>interior gateway routing protocol -- cisco -- more capable, not more secure</a:t>
            </a:r>
          </a:p>
          <a:p>
            <a:pPr lvl="0" defTabSz="647700">
              <a:defRPr sz="1800"/>
            </a:pPr>
            <a:r>
              <a:rPr sz="1600" dirty="0">
                <a:latin typeface="Helvetica"/>
                <a:ea typeface="Helvetica"/>
                <a:cs typeface="Helvetica"/>
                <a:sym typeface="Helvetica"/>
              </a:rPr>
              <a:t>solution is to authenticate data</a:t>
            </a:r>
          </a:p>
        </p:txBody>
      </p:sp>
    </p:spTree>
    <p:extLst>
      <p:ext uri="{BB962C8B-B14F-4D97-AF65-F5344CB8AC3E}">
        <p14:creationId xmlns:p14="http://schemas.microsoft.com/office/powerpoint/2010/main" val="326024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a:t>
            </a:r>
            <a:r>
              <a:rPr lang="en-US" baseline="0" dirty="0"/>
              <a:t> issues: ICMP.</a:t>
            </a:r>
          </a:p>
          <a:p>
            <a:endParaRPr lang="en-US" baseline="0" dirty="0"/>
          </a:p>
          <a:p>
            <a:r>
              <a:rPr lang="en-US" baseline="0" dirty="0"/>
              <a:t>Hear ICMP, think ping. Canonical example of a program that uses ICMP. </a:t>
            </a:r>
          </a:p>
          <a:p>
            <a:endParaRPr lang="en-US" baseline="0" dirty="0"/>
          </a:p>
          <a:p>
            <a:r>
              <a:rPr lang="en-US" baseline="0" dirty="0">
                <a:sym typeface="Wingdings"/>
              </a:rPr>
              <a:t> </a:t>
            </a:r>
            <a:r>
              <a:rPr lang="en-US" baseline="0" dirty="0"/>
              <a:t>ICMP: Control signals that make the internet work.</a:t>
            </a:r>
          </a:p>
          <a:p>
            <a:r>
              <a:rPr lang="en-US" baseline="0" dirty="0"/>
              <a:t>	Ping, </a:t>
            </a:r>
            <a:r>
              <a:rPr lang="en-US" baseline="0" dirty="0" err="1"/>
              <a:t>tracert</a:t>
            </a:r>
            <a:endParaRPr lang="en-US" baseline="0" dirty="0"/>
          </a:p>
          <a:p>
            <a:r>
              <a:rPr lang="en-US" baseline="0" dirty="0"/>
              <a:t>	errors: unreachable</a:t>
            </a:r>
          </a:p>
          <a:p>
            <a:r>
              <a:rPr lang="en-US" baseline="0" dirty="0"/>
              <a:t>	</a:t>
            </a:r>
            <a:r>
              <a:rPr lang="en-US" baseline="0" dirty="0" err="1"/>
              <a:t>ttl</a:t>
            </a:r>
            <a:r>
              <a:rPr lang="en-US" baseline="0" dirty="0"/>
              <a:t> exceeded (every router decrements </a:t>
            </a:r>
            <a:r>
              <a:rPr lang="en-US" baseline="0" dirty="0" err="1"/>
              <a:t>ttl</a:t>
            </a:r>
            <a:r>
              <a:rPr lang="en-US" baseline="0" dirty="0"/>
              <a:t>, if passed the </a:t>
            </a:r>
            <a:r>
              <a:rPr lang="en-US" baseline="0" dirty="0" err="1"/>
              <a:t>ttl</a:t>
            </a:r>
            <a:r>
              <a:rPr lang="en-US" baseline="0" dirty="0"/>
              <a:t>, get ICMP message back to the source)</a:t>
            </a:r>
          </a:p>
          <a:p>
            <a:r>
              <a:rPr lang="en-US" b="1" baseline="0" dirty="0">
                <a:sym typeface="Wingdings"/>
              </a:rPr>
              <a:t> </a:t>
            </a:r>
            <a:r>
              <a:rPr lang="en-US" b="1" baseline="0" dirty="0"/>
              <a:t>ICMP does not have 3 way handshakes</a:t>
            </a:r>
          </a:p>
          <a:p>
            <a:endParaRPr lang="en-US" b="1" baseline="0" dirty="0"/>
          </a:p>
          <a:p>
            <a:r>
              <a:rPr lang="en-US" b="1" baseline="0" dirty="0"/>
              <a:t>What does this allow you to do? Spoof IP addresses and reset connections! Not authenticated, and how do you even authenticate? (how do we assign/know keys, key management?)</a:t>
            </a:r>
          </a:p>
          <a:p>
            <a:endParaRPr lang="en-US" b="1" baseline="0" dirty="0"/>
          </a:p>
          <a:p>
            <a:r>
              <a:rPr lang="en-US" b="1" baseline="0" dirty="0"/>
              <a:t>BLOCK IT!: Most firewalls will drop ICMP packets except ping and </a:t>
            </a:r>
            <a:r>
              <a:rPr lang="en-US" b="1" baseline="0" dirty="0" err="1"/>
              <a:t>tracert</a:t>
            </a:r>
            <a:endParaRPr lang="en-US" b="1" baseline="0"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30</a:t>
            </a:fld>
            <a:endParaRPr lang="en-US"/>
          </a:p>
        </p:txBody>
      </p:sp>
    </p:spTree>
    <p:extLst>
      <p:ext uri="{BB962C8B-B14F-4D97-AF65-F5344CB8AC3E}">
        <p14:creationId xmlns:p14="http://schemas.microsoft.com/office/powerpoint/2010/main" val="1084806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attack using ICMP:</a:t>
            </a:r>
            <a:r>
              <a:rPr lang="en-US" baseline="0" dirty="0"/>
              <a:t> Ping of death.</a:t>
            </a:r>
          </a:p>
          <a:p>
            <a:endParaRPr lang="en-US" baseline="0" dirty="0"/>
          </a:p>
          <a:p>
            <a:r>
              <a:rPr lang="en-US" baseline="0" dirty="0"/>
              <a:t>First learn about IP fragmentation: </a:t>
            </a:r>
          </a:p>
          <a:p>
            <a:r>
              <a:rPr lang="en-US" baseline="0" dirty="0"/>
              <a:t>I can send you an IP packet as large as 6</a:t>
            </a:r>
            <a:r>
              <a:rPr lang="en-US" b="0" baseline="0" dirty="0"/>
              <a:t>5k .max size of IP)</a:t>
            </a:r>
          </a:p>
          <a:p>
            <a:r>
              <a:rPr lang="en-US" b="0" baseline="0" dirty="0"/>
              <a:t>However, if I want to send it over Ethernet: it has 1500 bytes. Similarly token link, fiber have other sizes.</a:t>
            </a:r>
          </a:p>
          <a:p>
            <a:endParaRPr lang="en-US" b="0" baseline="0" dirty="0"/>
          </a:p>
          <a:p>
            <a:r>
              <a:rPr lang="en-US" b="0" baseline="0" dirty="0"/>
              <a:t>We don</a:t>
            </a:r>
            <a:r>
              <a:rPr lang="mr-IN" b="0" baseline="0" dirty="0"/>
              <a:t>’</a:t>
            </a:r>
            <a:r>
              <a:rPr lang="en-US" b="0" baseline="0" dirty="0"/>
              <a:t>t want to worry about these sizes, </a:t>
            </a:r>
            <a:r>
              <a:rPr lang="en-US" b="1" baseline="0" dirty="0"/>
              <a:t>so we break it up into units (each of the size of the MTU), and at the smart endpoint, the IP layer will reassemble the fragmented IP packets and reassemble the large IP packet and send it up.</a:t>
            </a:r>
          </a:p>
          <a:p>
            <a:endParaRPr lang="en-US" b="1" baseline="0" dirty="0"/>
          </a:p>
          <a:p>
            <a:r>
              <a:rPr lang="en-US" b="1" baseline="0" dirty="0"/>
              <a:t>The fragment offset:13 bit field, specifies where the particular fragment packet starts in the actual packet, in units of 8 bytes.</a:t>
            </a:r>
          </a:p>
          <a:p>
            <a:endParaRPr lang="en-US" b="0"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31</a:t>
            </a:fld>
            <a:endParaRPr lang="en-US"/>
          </a:p>
        </p:txBody>
      </p:sp>
    </p:spTree>
    <p:extLst>
      <p:ext uri="{BB962C8B-B14F-4D97-AF65-F5344CB8AC3E}">
        <p14:creationId xmlns:p14="http://schemas.microsoft.com/office/powerpoint/2010/main" val="7797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problem:</a:t>
            </a:r>
          </a:p>
          <a:p>
            <a:endParaRPr lang="en-US" dirty="0"/>
          </a:p>
          <a:p>
            <a:r>
              <a:rPr lang="en-US" dirty="0"/>
              <a:t>Max packet size = 65k (2^16)</a:t>
            </a:r>
          </a:p>
          <a:p>
            <a:r>
              <a:rPr lang="en-US" dirty="0"/>
              <a:t>Max offset is 2^13-1 * 8 (every 8 bytes), which is 65528, i.e., </a:t>
            </a:r>
            <a:r>
              <a:rPr lang="en-US" b="1" dirty="0"/>
              <a:t>7 bytes</a:t>
            </a:r>
            <a:r>
              <a:rPr lang="en-US" b="1" baseline="0" dirty="0"/>
              <a:t> smaller than the maximum size of the packet</a:t>
            </a:r>
          </a:p>
          <a:p>
            <a:endParaRPr lang="en-US" b="1" baseline="0" dirty="0"/>
          </a:p>
          <a:p>
            <a:r>
              <a:rPr lang="en-US" b="1" baseline="0" dirty="0"/>
              <a:t>If that last packet is larger than 7 bytes, if the implementation does not check, it caused a buffer overflow (while reassembling into 65535 byte buffer)</a:t>
            </a:r>
          </a:p>
          <a:p>
            <a:r>
              <a:rPr lang="en-US" b="1" baseline="0" dirty="0"/>
              <a:t>Causes reboots.</a:t>
            </a:r>
          </a:p>
          <a:p>
            <a:endParaRPr lang="en-US" b="1" baseline="0" dirty="0"/>
          </a:p>
          <a:p>
            <a:r>
              <a:rPr lang="en-US" b="1" baseline="0" dirty="0"/>
              <a:t>PING of Death: Create Ping with a specific size</a:t>
            </a:r>
          </a:p>
          <a:p>
            <a:r>
              <a:rPr lang="en-US" b="1" baseline="0" dirty="0"/>
              <a:t>Early days: Execute this command to attack me, and would specify 127.0.0.1 as the IP (localhost)</a:t>
            </a:r>
          </a:p>
          <a:p>
            <a:endParaRPr lang="en-US" b="1" baseline="0" dirty="0"/>
          </a:p>
          <a:p>
            <a:pPr fontAlgn="base"/>
            <a:r>
              <a:rPr lang="en-US" b="1" baseline="0" dirty="0"/>
              <a:t>“</a:t>
            </a:r>
            <a:r>
              <a:rPr lang="en-US" sz="1200" b="0" i="0" kern="1200" dirty="0">
                <a:solidFill>
                  <a:schemeClr val="tx1"/>
                </a:solidFill>
                <a:effectLst/>
                <a:latin typeface="+mn-lt"/>
                <a:ea typeface="ＭＳ Ｐゴシック" charset="0"/>
                <a:cs typeface="ＭＳ Ｐゴシック" charset="0"/>
              </a:rPr>
              <a:t>The maximum allowable IP packet size is 65,535 bytes, including the packet header, which is typically 20 bytes. An ICMP echo request is an IP packet with a pseudo header, which is 8 bytes. Therefore, the maximum allowable size of the data area of an ICMP echo request is 65,507 bytes (65,535 - 20 - 8 = 65,507).</a:t>
            </a:r>
          </a:p>
          <a:p>
            <a:pPr fontAlgn="base"/>
            <a:r>
              <a:rPr lang="en-US" sz="1200" b="0" i="0" kern="1200" dirty="0">
                <a:solidFill>
                  <a:schemeClr val="tx1"/>
                </a:solidFill>
                <a:effectLst/>
                <a:latin typeface="+mn-lt"/>
                <a:ea typeface="ＭＳ Ｐゴシック" charset="0"/>
                <a:cs typeface="ＭＳ Ｐゴシック" charset="0"/>
              </a:rPr>
              <a:t>However, many ping implementations allow the user to specify a packet size larger than 65,507 bytes. A grossly oversized ICMP packet can trigger a range of adverse system reactions such as denial of service (</a:t>
            </a:r>
            <a:r>
              <a:rPr lang="en-US" sz="1200" b="0" i="0" kern="1200" dirty="0" err="1">
                <a:solidFill>
                  <a:schemeClr val="tx1"/>
                </a:solidFill>
                <a:effectLst/>
                <a:latin typeface="+mn-lt"/>
                <a:ea typeface="ＭＳ Ｐゴシック" charset="0"/>
                <a:cs typeface="ＭＳ Ｐゴシック" charset="0"/>
              </a:rPr>
              <a:t>DoS</a:t>
            </a:r>
            <a:r>
              <a:rPr lang="en-US" sz="1200" b="0" i="0" kern="1200" dirty="0">
                <a:solidFill>
                  <a:schemeClr val="tx1"/>
                </a:solidFill>
                <a:effectLst/>
                <a:latin typeface="+mn-lt"/>
                <a:ea typeface="ＭＳ Ｐゴシック" charset="0"/>
                <a:cs typeface="ＭＳ Ｐゴシック" charset="0"/>
              </a:rPr>
              <a:t>), crashing, freezing, and rebooting.</a:t>
            </a:r>
            <a:br>
              <a:rPr lang="en-US" dirty="0"/>
            </a:br>
            <a:r>
              <a:rPr lang="en-US" b="1" baseline="0" dirty="0"/>
              <a:t>”</a:t>
            </a:r>
            <a:endParaRPr lang="en-US"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32</a:t>
            </a:fld>
            <a:endParaRPr lang="en-US"/>
          </a:p>
        </p:txBody>
      </p:sp>
    </p:spTree>
    <p:extLst>
      <p:ext uri="{BB962C8B-B14F-4D97-AF65-F5344CB8AC3E}">
        <p14:creationId xmlns:p14="http://schemas.microsoft.com/office/powerpoint/2010/main" val="1192387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a:t>
            </a:r>
            <a:r>
              <a:rPr lang="en-US" baseline="0" dirty="0"/>
              <a:t> about ARP</a:t>
            </a:r>
          </a:p>
          <a:p>
            <a:endParaRPr lang="en-US" baseline="0" dirty="0"/>
          </a:p>
          <a:p>
            <a:r>
              <a:rPr lang="en-US" baseline="0" dirty="0"/>
              <a:t>Ethernet: Link layer protocol, think about MAC address.</a:t>
            </a:r>
          </a:p>
          <a:p>
            <a:endParaRPr lang="en-US" baseline="0" dirty="0"/>
          </a:p>
          <a:p>
            <a:r>
              <a:rPr lang="en-US" baseline="0" dirty="0"/>
              <a:t>If I am on the same network as you, I need to send you info.</a:t>
            </a:r>
          </a:p>
          <a:p>
            <a:r>
              <a:rPr lang="en-US" baseline="0" dirty="0"/>
              <a:t>Does not go through router, goes through Ethernet.</a:t>
            </a:r>
          </a:p>
          <a:p>
            <a:r>
              <a:rPr lang="en-US" baseline="0" dirty="0"/>
              <a:t>Everyone has a MAC address </a:t>
            </a:r>
            <a:r>
              <a:rPr lang="en-US" baseline="0" dirty="0">
                <a:sym typeface="Wingdings"/>
              </a:rPr>
              <a:t> </a:t>
            </a:r>
            <a:r>
              <a:rPr lang="en-US" baseline="0" dirty="0" err="1">
                <a:sym typeface="Wingdings"/>
              </a:rPr>
              <a:t>dest</a:t>
            </a:r>
            <a:r>
              <a:rPr lang="en-US" baseline="0" dirty="0">
                <a:sym typeface="Wingdings"/>
              </a:rPr>
              <a:t> mac, source mac, type, what kind of payload, and then checksum</a:t>
            </a:r>
            <a:endParaRPr lang="en-US" baseline="0"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33</a:t>
            </a:fld>
            <a:endParaRPr lang="en-US"/>
          </a:p>
        </p:txBody>
      </p:sp>
    </p:spTree>
    <p:extLst>
      <p:ext uri="{BB962C8B-B14F-4D97-AF65-F5344CB8AC3E}">
        <p14:creationId xmlns:p14="http://schemas.microsoft.com/office/powerpoint/2010/main" val="1601331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router </a:t>
            </a:r>
            <a:r>
              <a:rPr lang="en-US" dirty="0" err="1"/>
              <a:t>isn</a:t>
            </a:r>
            <a:r>
              <a:rPr lang="mr-IN" dirty="0"/>
              <a:t>’</a:t>
            </a:r>
            <a:r>
              <a:rPr lang="en-US" dirty="0"/>
              <a:t>t going to help me.</a:t>
            </a:r>
          </a:p>
          <a:p>
            <a:r>
              <a:rPr lang="en-US" dirty="0"/>
              <a:t>I</a:t>
            </a:r>
            <a:r>
              <a:rPr lang="en-US" baseline="0" dirty="0"/>
              <a:t> might know your IP address. Or assume I am trying to talk to the router, and the router’s IP address is 10.0.0.2, and I am 10.0.0.1</a:t>
            </a:r>
          </a:p>
          <a:p>
            <a:r>
              <a:rPr lang="en-US" baseline="0" dirty="0"/>
              <a:t>I know IP, but I don</a:t>
            </a:r>
            <a:r>
              <a:rPr lang="mr-IN" baseline="0" dirty="0"/>
              <a:t>’</a:t>
            </a:r>
            <a:r>
              <a:rPr lang="en-US" baseline="0" dirty="0"/>
              <a:t>t know the MAC address. The link layer works with the MAC address (source --&gt; destination)</a:t>
            </a:r>
            <a:endParaRPr lang="en-US" b="1" baseline="0" dirty="0"/>
          </a:p>
          <a:p>
            <a:r>
              <a:rPr lang="en-US" b="1" baseline="0" dirty="0"/>
              <a:t>I use ARP: Who has 10.0.0.2?</a:t>
            </a:r>
          </a:p>
          <a:p>
            <a:r>
              <a:rPr lang="en-US" b="1" baseline="0" dirty="0"/>
              <a:t>Only the person with the IP address responds with I DO! and responds with the MAC address.</a:t>
            </a:r>
          </a:p>
          <a:p>
            <a:endParaRPr lang="en-US" b="1" baseline="0" dirty="0"/>
          </a:p>
          <a:p>
            <a:endParaRPr lang="en-US"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34</a:t>
            </a:fld>
            <a:endParaRPr lang="en-US"/>
          </a:p>
        </p:txBody>
      </p:sp>
    </p:spTree>
    <p:extLst>
      <p:ext uri="{BB962C8B-B14F-4D97-AF65-F5344CB8AC3E}">
        <p14:creationId xmlns:p14="http://schemas.microsoft.com/office/powerpoint/2010/main" val="35252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Problem: Protocol issue.</a:t>
            </a:r>
          </a:p>
          <a:p>
            <a:r>
              <a:rPr lang="en-US" b="1" baseline="0" dirty="0"/>
              <a:t>The problem is that the LAST RESPONSE WINS</a:t>
            </a:r>
            <a:endParaRPr lang="en-US" baseline="0" dirty="0"/>
          </a:p>
          <a:p>
            <a:endParaRPr lang="en-US" dirty="0"/>
          </a:p>
          <a:p>
            <a:r>
              <a:rPr lang="en-US" dirty="0"/>
              <a:t>Attacker’s Goal in </a:t>
            </a:r>
            <a:r>
              <a:rPr lang="en-US" b="1" dirty="0"/>
              <a:t>ARP Flooding</a:t>
            </a:r>
            <a:r>
              <a:rPr lang="en-US" dirty="0"/>
              <a:t>: Be the last one</a:t>
            </a:r>
          </a:p>
          <a:p>
            <a:r>
              <a:rPr lang="en-US" dirty="0"/>
              <a:t>What if I can poison the ARP cache? what happens?</a:t>
            </a:r>
          </a:p>
          <a:p>
            <a:r>
              <a:rPr lang="en-US" b="1" dirty="0"/>
              <a:t>MITM!!! I can change, eavesdrop </a:t>
            </a:r>
            <a:r>
              <a:rPr lang="mr-IN" b="1" dirty="0"/>
              <a:t>…</a:t>
            </a:r>
            <a:r>
              <a:rPr lang="en-US" b="1" dirty="0"/>
              <a:t> If I am using SSL, not change</a:t>
            </a:r>
            <a:r>
              <a:rPr lang="en-US" b="1" baseline="0" dirty="0"/>
              <a:t> or eavesdrop, but still DOS is possible.</a:t>
            </a:r>
          </a:p>
          <a:p>
            <a:r>
              <a:rPr lang="en-US" b="1" baseline="0" dirty="0"/>
              <a:t>HOW to prevent it?</a:t>
            </a:r>
            <a:endParaRPr lang="en-US" b="1"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35</a:t>
            </a:fld>
            <a:endParaRPr lang="en-US"/>
          </a:p>
        </p:txBody>
      </p:sp>
    </p:spTree>
    <p:extLst>
      <p:ext uri="{BB962C8B-B14F-4D97-AF65-F5344CB8AC3E}">
        <p14:creationId xmlns:p14="http://schemas.microsoft.com/office/powerpoint/2010/main" val="860564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a:t>
            </a:r>
            <a:r>
              <a:rPr lang="en-US" baseline="0" dirty="0"/>
              <a:t> Smart Switch</a:t>
            </a:r>
          </a:p>
          <a:p>
            <a:r>
              <a:rPr lang="en-US" baseline="0" dirty="0"/>
              <a:t>1. “I am seeing traffic coming out of this port for MAC address A. If someone else is advertising as MAC address A, I can block it.”</a:t>
            </a:r>
          </a:p>
          <a:p>
            <a:r>
              <a:rPr lang="en-US" baseline="0" dirty="0"/>
              <a:t>2. “Ports mapped to specific MAC addresses (happens in many buildings)”</a:t>
            </a:r>
          </a:p>
          <a:p>
            <a:endParaRPr lang="en-US" baseline="0" dirty="0"/>
          </a:p>
          <a:p>
            <a:r>
              <a:rPr lang="en-US" baseline="0" dirty="0"/>
              <a:t>Crypto? Ticket based system. Work to cryptographically bind the MAC address with the IP address. </a:t>
            </a:r>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a:t>Limitation: Difficult to roll out this new protocol, key management. </a:t>
            </a:r>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36</a:t>
            </a:fld>
            <a:endParaRPr lang="en-US"/>
          </a:p>
        </p:txBody>
      </p:sp>
    </p:spTree>
    <p:extLst>
      <p:ext uri="{BB962C8B-B14F-4D97-AF65-F5344CB8AC3E}">
        <p14:creationId xmlns:p14="http://schemas.microsoft.com/office/powerpoint/2010/main" val="1814083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things.</a:t>
            </a:r>
            <a:r>
              <a:rPr lang="en-US" baseline="0" dirty="0"/>
              <a:t> </a:t>
            </a:r>
          </a:p>
          <a:p>
            <a:endParaRPr lang="en-US" baseline="0" dirty="0"/>
          </a:p>
          <a:p>
            <a:r>
              <a:rPr lang="en-US" baseline="0" dirty="0"/>
              <a:t>Finger service: If using NFS, figure out the last host a user was logged into. </a:t>
            </a:r>
          </a:p>
          <a:p>
            <a:r>
              <a:rPr lang="en-US" baseline="0" dirty="0"/>
              <a:t>Know the username of a privileged administrator (their email address), so want to know what host.</a:t>
            </a:r>
          </a:p>
          <a:p>
            <a:r>
              <a:rPr lang="en-US" baseline="0" dirty="0"/>
              <a:t>Even on your own machine: Terminals idle, any new mail, </a:t>
            </a:r>
            <a:r>
              <a:rPr lang="mr-IN" baseline="0" dirty="0"/>
              <a:t>…</a:t>
            </a:r>
            <a:endParaRPr lang="en-US" baseline="0" dirty="0"/>
          </a:p>
          <a:p>
            <a:endParaRPr lang="en-US" baseline="0" dirty="0"/>
          </a:p>
          <a:p>
            <a:r>
              <a:rPr lang="en-US" baseline="0" dirty="0"/>
              <a:t>Finger is really not used anymore fortunately.</a:t>
            </a:r>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37</a:t>
            </a:fld>
            <a:endParaRPr lang="en-US"/>
          </a:p>
        </p:txBody>
      </p:sp>
    </p:spTree>
    <p:extLst>
      <p:ext uri="{BB962C8B-B14F-4D97-AF65-F5344CB8AC3E}">
        <p14:creationId xmlns:p14="http://schemas.microsoft.com/office/powerpoint/2010/main" val="358912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a:t>
            </a:r>
          </a:p>
          <a:p>
            <a:r>
              <a:rPr lang="en-US" dirty="0"/>
              <a:t>Came before</a:t>
            </a:r>
            <a:r>
              <a:rPr lang="en-US" baseline="0" dirty="0"/>
              <a:t> IMAP.</a:t>
            </a:r>
          </a:p>
          <a:p>
            <a:r>
              <a:rPr lang="en-US" baseline="0" dirty="0"/>
              <a:t>Download mail to computer, delete it from server.</a:t>
            </a:r>
          </a:p>
          <a:p>
            <a:r>
              <a:rPr lang="en-US" b="1" baseline="0" dirty="0"/>
              <a:t>Passwords in the clear</a:t>
            </a:r>
          </a:p>
          <a:p>
            <a:r>
              <a:rPr lang="en-US" b="1" baseline="0" dirty="0"/>
              <a:t>Solution: POPS, IMAPS, </a:t>
            </a:r>
            <a:r>
              <a:rPr lang="mr-IN" b="1" baseline="0" dirty="0"/>
              <a:t>…</a:t>
            </a:r>
            <a:r>
              <a:rPr lang="en-US" b="1" baseline="0" dirty="0"/>
              <a:t> Only allow IMAPS</a:t>
            </a:r>
          </a:p>
          <a:p>
            <a:r>
              <a:rPr lang="en-US" b="1" baseline="0" dirty="0"/>
              <a:t>If using SMTP, only allow the SSL version of that.</a:t>
            </a:r>
          </a:p>
          <a:p>
            <a:endParaRPr lang="en-US" b="1" baseline="0" dirty="0"/>
          </a:p>
          <a:p>
            <a:r>
              <a:rPr lang="en-US" b="1" baseline="0" dirty="0"/>
              <a:t>SMTP: Not authenticated. From one Mail transmission agent (MTA) to another. That</a:t>
            </a:r>
            <a:r>
              <a:rPr lang="mr-IN" b="1" baseline="0" dirty="0"/>
              <a:t>’</a:t>
            </a:r>
            <a:r>
              <a:rPr lang="en-US" b="1" baseline="0" dirty="0"/>
              <a:t>s why we have SPAM. No course authentication.</a:t>
            </a:r>
          </a:p>
          <a:p>
            <a:r>
              <a:rPr lang="en-US" b="1" baseline="0" dirty="0"/>
              <a:t>FTP: User and password in the clear. Use SFTP. Use </a:t>
            </a:r>
            <a:r>
              <a:rPr lang="en-US" b="1" baseline="0" dirty="0" err="1"/>
              <a:t>Stunnel</a:t>
            </a:r>
            <a:r>
              <a:rPr lang="en-US" b="1" baseline="0" dirty="0"/>
              <a:t> if you really need to use the old one.</a:t>
            </a:r>
            <a:endParaRPr lang="en-US" b="1"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38</a:t>
            </a:fld>
            <a:endParaRPr lang="en-US"/>
          </a:p>
        </p:txBody>
      </p:sp>
    </p:spTree>
    <p:extLst>
      <p:ext uri="{BB962C8B-B14F-4D97-AF65-F5344CB8AC3E}">
        <p14:creationId xmlns:p14="http://schemas.microsoft.com/office/powerpoint/2010/main" val="1683795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talked about basic</a:t>
            </a:r>
            <a:r>
              <a:rPr lang="en-US" baseline="0" dirty="0"/>
              <a:t> primitives that go into building systems</a:t>
            </a:r>
          </a:p>
          <a:p>
            <a:r>
              <a:rPr lang="en-US" baseline="0" dirty="0"/>
              <a:t>Crypto: </a:t>
            </a:r>
            <a:r>
              <a:rPr lang="mr-IN" baseline="0" dirty="0"/>
              <a:t>…</a:t>
            </a:r>
            <a:r>
              <a:rPr lang="en-US" baseline="0" dirty="0"/>
              <a:t>.</a:t>
            </a:r>
          </a:p>
          <a:p>
            <a:r>
              <a:rPr lang="en-US" baseline="0" dirty="0"/>
              <a:t>TLS</a:t>
            </a:r>
          </a:p>
          <a:p>
            <a:r>
              <a:rPr lang="en-US" baseline="0" dirty="0"/>
              <a:t>Access Control</a:t>
            </a:r>
          </a:p>
          <a:p>
            <a:r>
              <a:rPr lang="en-US" baseline="0" dirty="0"/>
              <a:t>OS Security</a:t>
            </a:r>
          </a:p>
          <a:p>
            <a:endParaRPr lang="en-US" baseline="0" dirty="0"/>
          </a:p>
          <a:p>
            <a:r>
              <a:rPr lang="en-US" baseline="0" dirty="0"/>
              <a:t>Change that to more applied systems</a:t>
            </a:r>
          </a:p>
          <a:p>
            <a:r>
              <a:rPr lang="en-US" baseline="0" dirty="0"/>
              <a:t>Problems that may occur in n/w based systems</a:t>
            </a:r>
          </a:p>
          <a:p>
            <a:r>
              <a:rPr lang="en-US" b="1" baseline="0" dirty="0"/>
              <a:t>Reading: </a:t>
            </a:r>
            <a:r>
              <a:rPr lang="en-US" baseline="0" dirty="0"/>
              <a:t>Seminal paper in network sec: </a:t>
            </a:r>
          </a:p>
          <a:p>
            <a:r>
              <a:rPr lang="en-US" baseline="0" dirty="0"/>
              <a:t>Originally in the 80s, you read annotated version. Details of the original paper, but also where he was right and wrong, and where things have gone since the original paper.</a:t>
            </a:r>
          </a:p>
          <a:p>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12</a:t>
            </a:fld>
            <a:endParaRPr lang="en-US"/>
          </a:p>
        </p:txBody>
      </p:sp>
    </p:spTree>
    <p:extLst>
      <p:ext uri="{BB962C8B-B14F-4D97-AF65-F5344CB8AC3E}">
        <p14:creationId xmlns:p14="http://schemas.microsoft.com/office/powerpoint/2010/main" val="1309456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we learn today?</a:t>
            </a:r>
          </a:p>
          <a:p>
            <a:endParaRPr lang="en-US" dirty="0"/>
          </a:p>
          <a:p>
            <a:r>
              <a:rPr lang="en-US" dirty="0"/>
              <a:t>Internet was designed with the end to end principle,</a:t>
            </a:r>
            <a:r>
              <a:rPr lang="en-US" baseline="0" dirty="0"/>
              <a:t> i.e., for functionality instead of security.</a:t>
            </a:r>
          </a:p>
          <a:p>
            <a:r>
              <a:rPr lang="en-US" baseline="0" dirty="0"/>
              <a:t>End to end mentality can’t really address all the aspects of security: Need some smarts in the network.</a:t>
            </a:r>
          </a:p>
          <a:p>
            <a:endParaRPr lang="en-US"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39</a:t>
            </a:fld>
            <a:endParaRPr lang="en-US"/>
          </a:p>
        </p:txBody>
      </p:sp>
    </p:spTree>
    <p:extLst>
      <p:ext uri="{BB962C8B-B14F-4D97-AF65-F5344CB8AC3E}">
        <p14:creationId xmlns:p14="http://schemas.microsoft.com/office/powerpoint/2010/main" val="1038882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sI’ll</a:t>
            </a:r>
            <a:r>
              <a:rPr lang="en-US" baseline="0" dirty="0"/>
              <a:t> leave you with a thought. </a:t>
            </a:r>
            <a:r>
              <a:rPr lang="en-US" dirty="0"/>
              <a:t>If we could do it again, and do it better,</a:t>
            </a:r>
          </a:p>
          <a:p>
            <a:endParaRPr lang="en-US" dirty="0"/>
          </a:p>
          <a:p>
            <a:r>
              <a:rPr lang="en-US" dirty="0"/>
              <a:t>What might we do?</a:t>
            </a:r>
          </a:p>
          <a:p>
            <a:endParaRPr lang="en-US" dirty="0"/>
          </a:p>
          <a:p>
            <a:r>
              <a:rPr lang="en-US" dirty="0"/>
              <a:t>ARP? Bind</a:t>
            </a:r>
            <a:r>
              <a:rPr lang="en-US" baseline="0" dirty="0"/>
              <a:t> IP and MAC. But we need keys. What IP has what keys. Tractable to configure in the enterprise, but try doing it at home. </a:t>
            </a:r>
          </a:p>
          <a:p>
            <a:r>
              <a:rPr lang="en-US" baseline="0" dirty="0"/>
              <a:t>There is a plug and play mentality. (WPS: press a button on router, and on the device, and for a short period of time the router will tell the device what the key is, so encrypted network w/o someone typing in a password)</a:t>
            </a:r>
          </a:p>
          <a:p>
            <a:r>
              <a:rPr lang="en-US" baseline="0" dirty="0"/>
              <a:t>What happens if I buy a new router? Every network device in the house would need to be repaired.</a:t>
            </a:r>
          </a:p>
          <a:p>
            <a:endParaRPr lang="en-US" baseline="0" dirty="0"/>
          </a:p>
          <a:p>
            <a:r>
              <a:rPr lang="en-US" baseline="0" dirty="0"/>
              <a:t>Interesting questions because they look at </a:t>
            </a:r>
            <a:r>
              <a:rPr lang="en-US" i="1" baseline="0" dirty="0"/>
              <a:t>what are the fundamental limitations of what we can do with what we have</a:t>
            </a:r>
          </a:p>
          <a:p>
            <a:endParaRPr lang="en-US" i="1" baseline="0" dirty="0"/>
          </a:p>
          <a:p>
            <a:r>
              <a:rPr lang="en-US" i="0" baseline="0" dirty="0"/>
              <a:t>What else? DNS (talk about it in a little bit). First one wins, cache poisoning. </a:t>
            </a:r>
          </a:p>
          <a:p>
            <a:endParaRPr lang="en-US" i="0" baseline="0" dirty="0"/>
          </a:p>
          <a:p>
            <a:r>
              <a:rPr lang="en-US" i="0" baseline="0" dirty="0"/>
              <a:t>What else? Routing?</a:t>
            </a:r>
            <a:endParaRPr lang="en-US" i="0"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40</a:t>
            </a:fld>
            <a:endParaRPr lang="en-US"/>
          </a:p>
        </p:txBody>
      </p:sp>
    </p:spTree>
    <p:extLst>
      <p:ext uri="{BB962C8B-B14F-4D97-AF65-F5344CB8AC3E}">
        <p14:creationId xmlns:p14="http://schemas.microsoft.com/office/powerpoint/2010/main" val="164354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talking of n/w sec.</a:t>
            </a:r>
          </a:p>
          <a:p>
            <a:endParaRPr lang="en-US" dirty="0"/>
          </a:p>
          <a:p>
            <a:r>
              <a:rPr lang="en-US" dirty="0"/>
              <a:t>Everything is modular...</a:t>
            </a:r>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13</a:t>
            </a:fld>
            <a:endParaRPr lang="en-US"/>
          </a:p>
        </p:txBody>
      </p:sp>
    </p:spTree>
    <p:extLst>
      <p:ext uri="{BB962C8B-B14F-4D97-AF65-F5344CB8AC3E}">
        <p14:creationId xmlns:p14="http://schemas.microsoft.com/office/powerpoint/2010/main" val="1159623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Ability to transmit</a:t>
            </a:r>
            <a:r>
              <a:rPr lang="en-US" baseline="0" dirty="0"/>
              <a:t> </a:t>
            </a:r>
            <a:r>
              <a:rPr lang="en-US" i="1" baseline="0" dirty="0"/>
              <a:t>packets</a:t>
            </a:r>
            <a:r>
              <a:rPr lang="en-US" i="0" baseline="0" dirty="0"/>
              <a:t> from one computer to another</a:t>
            </a:r>
          </a:p>
          <a:p>
            <a:r>
              <a:rPr lang="en-US" i="0" baseline="0" dirty="0"/>
              <a:t>Lots of level of abstraction: makes it easy to reason about.</a:t>
            </a:r>
          </a:p>
          <a:p>
            <a:endParaRPr lang="en-US" i="0" baseline="0" dirty="0"/>
          </a:p>
          <a:p>
            <a:r>
              <a:rPr lang="en-US" i="0" baseline="0" dirty="0"/>
              <a:t>Implement the entire stack for every application: Not something you are going to do.</a:t>
            </a:r>
          </a:p>
          <a:p>
            <a:endParaRPr lang="en-US" i="0" baseline="0" dirty="0"/>
          </a:p>
          <a:p>
            <a:r>
              <a:rPr lang="en-US" baseline="0" dirty="0"/>
              <a:t> General framework to do things, agnostic of application-specific requirements. </a:t>
            </a:r>
            <a:endParaRPr lang="en-US" i="0" baseline="0" dirty="0"/>
          </a:p>
          <a:p>
            <a:endParaRPr lang="en-US" i="0" baseline="0" dirty="0"/>
          </a:p>
          <a:p>
            <a:r>
              <a:rPr lang="en-US" dirty="0"/>
              <a:t>Limit what we can do for security, lose</a:t>
            </a:r>
            <a:r>
              <a:rPr lang="en-US" baseline="0" dirty="0"/>
              <a:t> a lot of context</a:t>
            </a:r>
            <a:endParaRPr lang="en-US"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14</a:t>
            </a:fld>
            <a:endParaRPr lang="en-US"/>
          </a:p>
        </p:txBody>
      </p:sp>
    </p:spTree>
    <p:extLst>
      <p:ext uri="{BB962C8B-B14F-4D97-AF65-F5344CB8AC3E}">
        <p14:creationId xmlns:p14="http://schemas.microsoft.com/office/powerpoint/2010/main" val="110560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prstGeom prst="rect">
            <a:avLst/>
          </a:prstGeom>
        </p:spPr>
        <p:txBody>
          <a:bodyPr/>
          <a:lstStyle/>
          <a:p>
            <a:pPr lvl="0"/>
            <a:endParaRPr/>
          </a:p>
        </p:txBody>
      </p:sp>
      <p:sp>
        <p:nvSpPr>
          <p:cNvPr id="69" name="Shape 69"/>
          <p:cNvSpPr>
            <a:spLocks noGrp="1"/>
          </p:cNvSpPr>
          <p:nvPr>
            <p:ph type="body" sz="quarter" idx="1"/>
          </p:nvPr>
        </p:nvSpPr>
        <p:spPr>
          <a:prstGeom prst="rect">
            <a:avLst/>
          </a:prstGeom>
        </p:spPr>
        <p:txBody>
          <a:bodyPr/>
          <a:lstStyle/>
          <a:p>
            <a:pPr lvl="0">
              <a:defRPr sz="1800"/>
            </a:pPr>
            <a:r>
              <a:rPr lang="en-US" sz="2200" dirty="0"/>
              <a:t>One thing about the internet: Its very easy to get on it! No barrier for entry.</a:t>
            </a:r>
          </a:p>
          <a:p>
            <a:pPr lvl="0">
              <a:defRPr sz="1800"/>
            </a:pPr>
            <a:r>
              <a:rPr lang="en-US" sz="2200" dirty="0"/>
              <a:t>Lots of users out</a:t>
            </a:r>
            <a:r>
              <a:rPr lang="en-US" sz="2200" baseline="0" dirty="0"/>
              <a:t> there: </a:t>
            </a:r>
            <a:r>
              <a:rPr lang="en-US" sz="2200" b="1" baseline="0" dirty="0"/>
              <a:t>No way of authenticating that this is this specific computer, because of how the network was designed.</a:t>
            </a:r>
          </a:p>
          <a:p>
            <a:pPr lvl="0">
              <a:defRPr sz="1800"/>
            </a:pPr>
            <a:endParaRPr lang="en-US" sz="2200" b="1" baseline="0" dirty="0"/>
          </a:p>
          <a:p>
            <a:pPr lvl="0">
              <a:defRPr sz="1800"/>
            </a:pPr>
            <a:r>
              <a:rPr lang="en-US" sz="2200" b="1" baseline="0" dirty="0"/>
              <a:t>The internet is HUGE</a:t>
            </a:r>
            <a:endParaRPr lang="en-US" sz="2200" dirty="0"/>
          </a:p>
          <a:p>
            <a:pPr lvl="0">
              <a:defRPr sz="1800"/>
            </a:pPr>
            <a:endParaRPr lang="en-US" sz="2200" dirty="0"/>
          </a:p>
          <a:p>
            <a:pPr lvl="0">
              <a:defRPr sz="1800"/>
            </a:pPr>
            <a:endParaRPr lang="en-US" sz="2200" dirty="0"/>
          </a:p>
          <a:p>
            <a:pPr lvl="0">
              <a:defRPr sz="1800"/>
            </a:pPr>
            <a:r>
              <a:rPr lang="en-US" sz="2200" dirty="0"/>
              <a:t>-----------------------</a:t>
            </a:r>
          </a:p>
          <a:p>
            <a:pPr lvl="0">
              <a:defRPr sz="1800"/>
            </a:pPr>
            <a:r>
              <a:rPr sz="2200" dirty="0"/>
              <a:t>New Yorker cartoon</a:t>
            </a:r>
          </a:p>
        </p:txBody>
      </p:sp>
    </p:spTree>
    <p:extLst>
      <p:ext uri="{BB962C8B-B14F-4D97-AF65-F5344CB8AC3E}">
        <p14:creationId xmlns:p14="http://schemas.microsoft.com/office/powerpoint/2010/main" val="36229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prstGeom prst="rect">
            <a:avLst/>
          </a:prstGeom>
        </p:spPr>
        <p:txBody>
          <a:bodyPr/>
          <a:lstStyle/>
          <a:p>
            <a:pPr lvl="0"/>
            <a:endParaRPr/>
          </a:p>
        </p:txBody>
      </p:sp>
      <p:sp>
        <p:nvSpPr>
          <p:cNvPr id="74" name="Shape 74"/>
          <p:cNvSpPr>
            <a:spLocks noGrp="1"/>
          </p:cNvSpPr>
          <p:nvPr>
            <p:ph type="body" sz="quarter" idx="1"/>
          </p:nvPr>
        </p:nvSpPr>
        <p:spPr>
          <a:prstGeom prst="rect">
            <a:avLst/>
          </a:prstGeom>
        </p:spPr>
        <p:txBody>
          <a:bodyPr/>
          <a:lstStyle/>
          <a:p>
            <a:pPr lvl="0">
              <a:defRPr sz="1800"/>
            </a:pPr>
            <a:r>
              <a:rPr lang="en-US" sz="2200" dirty="0"/>
              <a:t>This is the internet. All the dots are hosts.</a:t>
            </a:r>
          </a:p>
          <a:p>
            <a:pPr lvl="0">
              <a:defRPr sz="1800"/>
            </a:pPr>
            <a:endParaRPr lang="en-US" sz="2200" dirty="0"/>
          </a:p>
          <a:p>
            <a:pPr lvl="0">
              <a:defRPr sz="1800"/>
            </a:pPr>
            <a:r>
              <a:rPr sz="2200" dirty="0"/>
              <a:t>the Internet is a really big place</a:t>
            </a:r>
          </a:p>
        </p:txBody>
      </p:sp>
    </p:spTree>
    <p:extLst>
      <p:ext uri="{BB962C8B-B14F-4D97-AF65-F5344CB8AC3E}">
        <p14:creationId xmlns:p14="http://schemas.microsoft.com/office/powerpoint/2010/main" val="1584407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prstGeom prst="rect">
            <a:avLst/>
          </a:prstGeom>
        </p:spPr>
        <p:txBody>
          <a:bodyPr/>
          <a:lstStyle/>
          <a:p>
            <a:pPr lvl="0"/>
            <a:endParaRPr/>
          </a:p>
        </p:txBody>
      </p:sp>
      <p:sp>
        <p:nvSpPr>
          <p:cNvPr id="83" name="Shape 83"/>
          <p:cNvSpPr>
            <a:spLocks noGrp="1"/>
          </p:cNvSpPr>
          <p:nvPr>
            <p:ph type="body" sz="quarter" idx="1"/>
          </p:nvPr>
        </p:nvSpPr>
        <p:spPr>
          <a:prstGeom prst="rect">
            <a:avLst/>
          </a:prstGeom>
        </p:spPr>
        <p:txBody>
          <a:bodyPr/>
          <a:lstStyle/>
          <a:p>
            <a:pPr lvl="0">
              <a:defRPr sz="1800"/>
            </a:pPr>
            <a:r>
              <a:rPr lang="en-US" sz="2200" dirty="0"/>
              <a:t>Lots of hosts</a:t>
            </a:r>
          </a:p>
          <a:p>
            <a:pPr lvl="0">
              <a:defRPr sz="1800"/>
            </a:pPr>
            <a:endParaRPr lang="en-US" sz="2200" dirty="0"/>
          </a:p>
          <a:p>
            <a:pPr lvl="0">
              <a:defRPr sz="1800"/>
            </a:pPr>
            <a:r>
              <a:rPr lang="en-US" sz="2200" dirty="0"/>
              <a:t>Really follows</a:t>
            </a:r>
            <a:r>
              <a:rPr lang="en-US" sz="2200" baseline="0" dirty="0"/>
              <a:t> this end-to-end argument: Who has read this paper?</a:t>
            </a:r>
          </a:p>
          <a:p>
            <a:pPr lvl="0">
              <a:defRPr sz="1800"/>
            </a:pPr>
            <a:r>
              <a:rPr lang="en-US" sz="2200" baseline="0" dirty="0"/>
              <a:t>Smart endpoints, dumb networks.</a:t>
            </a:r>
          </a:p>
          <a:p>
            <a:pPr lvl="0">
              <a:defRPr sz="1800"/>
            </a:pPr>
            <a:r>
              <a:rPr lang="en-US" sz="2200" b="1" baseline="0" dirty="0"/>
              <a:t>Network just gets packets from A</a:t>
            </a:r>
            <a:r>
              <a:rPr lang="en-US" sz="2200" b="1" baseline="0" dirty="0">
                <a:sym typeface="Wingdings"/>
              </a:rPr>
              <a:t> B</a:t>
            </a:r>
          </a:p>
          <a:p>
            <a:pPr lvl="0">
              <a:defRPr sz="1800"/>
            </a:pPr>
            <a:r>
              <a:rPr lang="en-US" sz="2200" baseline="0" dirty="0">
                <a:sym typeface="Wingdings"/>
              </a:rPr>
              <a:t>Because of this: Does not know that context. Lots of interesting problems.</a:t>
            </a:r>
          </a:p>
          <a:p>
            <a:pPr lvl="0">
              <a:defRPr sz="1800"/>
            </a:pPr>
            <a:r>
              <a:rPr lang="en-US" sz="2200" b="1" baseline="0" dirty="0">
                <a:sym typeface="Wingdings"/>
              </a:rPr>
              <a:t>What sort of attacks might happen? DDOS, Masquerading (actually the source we were told it was?)</a:t>
            </a:r>
          </a:p>
          <a:p>
            <a:pPr lvl="0">
              <a:defRPr sz="1800"/>
            </a:pPr>
            <a:endParaRPr lang="en-US" sz="2200" b="1" baseline="0" dirty="0">
              <a:sym typeface="Wingdings"/>
            </a:endParaRPr>
          </a:p>
          <a:p>
            <a:pPr lvl="0">
              <a:defRPr sz="1800"/>
            </a:pPr>
            <a:endParaRPr lang="en-US" sz="2200" b="1" dirty="0"/>
          </a:p>
          <a:p>
            <a:pPr lvl="0">
              <a:defRPr sz="1800"/>
            </a:pPr>
            <a:endParaRPr lang="en-US" sz="2200" dirty="0"/>
          </a:p>
          <a:p>
            <a:pPr lvl="0">
              <a:defRPr sz="1800"/>
            </a:pPr>
            <a:endParaRPr lang="en-US" sz="2200" dirty="0"/>
          </a:p>
          <a:p>
            <a:pPr lvl="0">
              <a:defRPr sz="1800"/>
            </a:pPr>
            <a:r>
              <a:rPr sz="2200" dirty="0"/>
              <a:t>DoS</a:t>
            </a:r>
          </a:p>
        </p:txBody>
      </p:sp>
    </p:spTree>
    <p:extLst>
      <p:ext uri="{BB962C8B-B14F-4D97-AF65-F5344CB8AC3E}">
        <p14:creationId xmlns:p14="http://schemas.microsoft.com/office/powerpoint/2010/main" val="287381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a:t>
            </a:r>
            <a:r>
              <a:rPr lang="en-US" baseline="0" dirty="0"/>
              <a:t> define the network, it is</a:t>
            </a:r>
          </a:p>
          <a:p>
            <a:endParaRPr lang="en-US" baseline="0" dirty="0"/>
          </a:p>
          <a:p>
            <a:r>
              <a:rPr lang="en-US" b="1" baseline="0" dirty="0"/>
              <a:t>resources: firewalls, </a:t>
            </a:r>
            <a:r>
              <a:rPr lang="en-US" b="1" baseline="0" dirty="0" err="1"/>
              <a:t>kerberos</a:t>
            </a:r>
            <a:r>
              <a:rPr lang="en-US" b="1" baseline="0" dirty="0"/>
              <a:t> servers, file servers, </a:t>
            </a:r>
            <a:r>
              <a:rPr lang="mr-IN" b="1" baseline="0" dirty="0"/>
              <a:t>…</a:t>
            </a:r>
            <a:endParaRPr lang="en-US" b="1" baseline="0" dirty="0"/>
          </a:p>
          <a:p>
            <a:r>
              <a:rPr lang="en-US" baseline="0" dirty="0"/>
              <a:t>protect them from inspection or modification (don</a:t>
            </a:r>
            <a:r>
              <a:rPr lang="mr-IN" baseline="0" dirty="0"/>
              <a:t>’</a:t>
            </a:r>
            <a:r>
              <a:rPr lang="en-US" baseline="0" dirty="0"/>
              <a:t>t want the file server to serve false </a:t>
            </a:r>
            <a:r>
              <a:rPr lang="en-US" b="1" baseline="0" dirty="0"/>
              <a:t>content)</a:t>
            </a:r>
          </a:p>
          <a:p>
            <a:r>
              <a:rPr lang="en-US" b="1" baseline="0" dirty="0"/>
              <a:t>Without degrading service: web server serves 1 client per minute, not good enough.</a:t>
            </a:r>
          </a:p>
          <a:p>
            <a:endParaRPr lang="en-US" b="1" baseline="0" dirty="0"/>
          </a:p>
          <a:p>
            <a:r>
              <a:rPr lang="en-US" b="1" baseline="0" dirty="0"/>
              <a:t>More precise definition of network security, </a:t>
            </a:r>
            <a:r>
              <a:rPr lang="mr-IN" b="1" baseline="0" dirty="0"/>
              <a:t>…</a:t>
            </a:r>
            <a:endParaRPr lang="en-US" b="1" baseline="0" dirty="0"/>
          </a:p>
        </p:txBody>
      </p:sp>
      <p:sp>
        <p:nvSpPr>
          <p:cNvPr id="4" name="Slide Number Placeholder 3"/>
          <p:cNvSpPr>
            <a:spLocks noGrp="1"/>
          </p:cNvSpPr>
          <p:nvPr>
            <p:ph type="sldNum" sz="quarter" idx="10"/>
          </p:nvPr>
        </p:nvSpPr>
        <p:spPr/>
        <p:txBody>
          <a:bodyPr/>
          <a:lstStyle/>
          <a:p>
            <a:pPr>
              <a:defRPr/>
            </a:pPr>
            <a:fld id="{27E602DF-CEBE-1349-9C72-B46F35E09006}" type="slidenum">
              <a:rPr lang="en-US" smtClean="0"/>
              <a:pPr>
                <a:defRPr/>
              </a:pPr>
              <a:t>18</a:t>
            </a:fld>
            <a:endParaRPr lang="en-US"/>
          </a:p>
        </p:txBody>
      </p:sp>
    </p:spTree>
    <p:extLst>
      <p:ext uri="{BB962C8B-B14F-4D97-AF65-F5344CB8AC3E}">
        <p14:creationId xmlns:p14="http://schemas.microsoft.com/office/powerpoint/2010/main" val="896527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CE0E9EAA-2552-5743-A882-D3ABFD25BC8C}" type="datetime1">
              <a:rPr lang="en-US"/>
              <a:pPr>
                <a:defRPr/>
              </a:pPr>
              <a:t>11/5/24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758E043-823C-B54D-AE80-8CB180D1425D}" type="slidenum">
              <a:rPr lang="en-US"/>
              <a:pPr>
                <a:defRPr/>
              </a:pPr>
              <a:t>‹#›</a:t>
            </a:fld>
            <a:endParaRPr lang="en-US"/>
          </a:p>
        </p:txBody>
      </p:sp>
    </p:spTree>
    <p:extLst>
      <p:ext uri="{BB962C8B-B14F-4D97-AF65-F5344CB8AC3E}">
        <p14:creationId xmlns:p14="http://schemas.microsoft.com/office/powerpoint/2010/main" val="395485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115C6E6-FEA8-3941-B832-A08BE359E29F}" type="datetime1">
              <a:rPr lang="en-US"/>
              <a:pPr>
                <a:defRPr/>
              </a:pPr>
              <a:t>11/5/24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310AF4F-0340-DF40-9316-8BF1F19FEB0B}" type="slidenum">
              <a:rPr lang="en-US"/>
              <a:pPr>
                <a:defRPr/>
              </a:pPr>
              <a:t>‹#›</a:t>
            </a:fld>
            <a:endParaRPr lang="en-US"/>
          </a:p>
        </p:txBody>
      </p:sp>
    </p:spTree>
    <p:extLst>
      <p:ext uri="{BB962C8B-B14F-4D97-AF65-F5344CB8AC3E}">
        <p14:creationId xmlns:p14="http://schemas.microsoft.com/office/powerpoint/2010/main" val="299636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4F54BC4-DCA3-C540-9879-4C0D9FA62A57}" type="datetime1">
              <a:rPr lang="en-US"/>
              <a:pPr>
                <a:defRPr/>
              </a:pPr>
              <a:t>11/5/24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6532D1E-A3DF-DD48-B5A1-5F7CCB0B677C}" type="slidenum">
              <a:rPr lang="en-US"/>
              <a:pPr>
                <a:defRPr/>
              </a:pPr>
              <a:t>‹#›</a:t>
            </a:fld>
            <a:endParaRPr lang="en-US"/>
          </a:p>
        </p:txBody>
      </p:sp>
    </p:spTree>
    <p:extLst>
      <p:ext uri="{BB962C8B-B14F-4D97-AF65-F5344CB8AC3E}">
        <p14:creationId xmlns:p14="http://schemas.microsoft.com/office/powerpoint/2010/main" val="787770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a:pPr>
            <a:r>
              <a:rPr sz="5906"/>
              <a:t>Title Text</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09194687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5906"/>
              <a:t>Title Text</a:t>
            </a:r>
          </a:p>
        </p:txBody>
      </p:sp>
      <p:sp>
        <p:nvSpPr>
          <p:cNvPr id="11" name="Shape 11"/>
          <p:cNvSpPr>
            <a:spLocks noGrp="1"/>
          </p:cNvSpPr>
          <p:nvPr>
            <p:ph type="body" idx="1"/>
          </p:nvPr>
        </p:nvSpPr>
        <p:spPr>
          <a:prstGeom prst="rect">
            <a:avLst/>
          </a:prstGeom>
        </p:spPr>
        <p:txBody>
          <a:bodyPr/>
          <a:lstStyle/>
          <a:p>
            <a:pPr lvl="0">
              <a:defRPr sz="1800"/>
            </a:pPr>
            <a:r>
              <a:rPr sz="2953"/>
              <a:t>Body Level One</a:t>
            </a:r>
          </a:p>
          <a:p>
            <a:pPr lvl="1">
              <a:defRPr sz="1800"/>
            </a:pPr>
            <a:r>
              <a:rPr sz="2953"/>
              <a:t>Body Level Two</a:t>
            </a:r>
          </a:p>
          <a:p>
            <a:pPr lvl="2">
              <a:defRPr sz="1800"/>
            </a:pPr>
            <a:r>
              <a:rPr sz="2953"/>
              <a:t>Body Level Three</a:t>
            </a:r>
          </a:p>
          <a:p>
            <a:pPr lvl="3">
              <a:defRPr sz="1800"/>
            </a:pPr>
            <a:r>
              <a:rPr sz="2953"/>
              <a:t>Body Level Four</a:t>
            </a:r>
          </a:p>
          <a:p>
            <a:pPr lvl="4">
              <a:defRPr sz="1800"/>
            </a:pPr>
            <a:r>
              <a:rPr sz="2953"/>
              <a:t>Body Level Five</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13002320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92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892969" y="3545086"/>
            <a:ext cx="7358063"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pic>
        <p:nvPicPr>
          <p:cNvPr id="13" name="Image" descr="Image"/>
          <p:cNvPicPr>
            <a:picLocks noChangeAspect="1"/>
          </p:cNvPicPr>
          <p:nvPr/>
        </p:nvPicPr>
        <p:blipFill>
          <a:blip r:embed="rId2"/>
          <a:stretch>
            <a:fillRect/>
          </a:stretch>
        </p:blipFill>
        <p:spPr>
          <a:xfrm>
            <a:off x="111621" y="142875"/>
            <a:ext cx="1509117" cy="669727"/>
          </a:xfrm>
          <a:prstGeom prst="rect">
            <a:avLst/>
          </a:prstGeom>
          <a:ln w="12700">
            <a:miter lim="400000"/>
          </a:ln>
        </p:spPr>
      </p:pic>
      <p:sp>
        <p:nvSpPr>
          <p:cNvPr id="14" name="Slide Number"/>
          <p:cNvSpPr txBox="1">
            <a:spLocks noGrp="1"/>
          </p:cNvSpPr>
          <p:nvPr>
            <p:ph type="sldNum" sz="quarter" idx="2"/>
          </p:nvPr>
        </p:nvSpPr>
        <p:spPr>
          <a:xfrm>
            <a:off x="4449997" y="6536531"/>
            <a:ext cx="266098" cy="275717"/>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58872840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Image"/>
          <p:cNvSpPr>
            <a:spLocks noGrp="1"/>
          </p:cNvSpPr>
          <p:nvPr>
            <p:ph type="pic" idx="21"/>
          </p:nvPr>
        </p:nvSpPr>
        <p:spPr>
          <a:xfrm>
            <a:off x="1140531" y="203273"/>
            <a:ext cx="6858002" cy="4574383"/>
          </a:xfrm>
          <a:prstGeom prst="rect">
            <a:avLst/>
          </a:prstGeom>
        </p:spPr>
        <p:txBody>
          <a:bodyPr lIns="91439" tIns="45719" rIns="91439" bIns="45719" anchor="t">
            <a:noAutofit/>
          </a:bodyPr>
          <a:lstStyle/>
          <a:p>
            <a:endParaRPr/>
          </a:p>
        </p:txBody>
      </p:sp>
      <p:sp>
        <p:nvSpPr>
          <p:cNvPr id="22" name="Title Text"/>
          <p:cNvSpPr txBox="1">
            <a:spLocks noGrp="1"/>
          </p:cNvSpPr>
          <p:nvPr>
            <p:ph type="title"/>
          </p:nvPr>
        </p:nvSpPr>
        <p:spPr>
          <a:xfrm>
            <a:off x="892969" y="4723805"/>
            <a:ext cx="7358063" cy="1000125"/>
          </a:xfrm>
          <a:prstGeom prst="rect">
            <a:avLst/>
          </a:prstGeom>
        </p:spPr>
        <p:txBody>
          <a:bodyPr anchor="b"/>
          <a:lstStyle/>
          <a:p>
            <a:r>
              <a:t>Title Text</a:t>
            </a:r>
          </a:p>
        </p:txBody>
      </p:sp>
      <p:sp>
        <p:nvSpPr>
          <p:cNvPr id="23" name="Body Level One…"/>
          <p:cNvSpPr txBox="1">
            <a:spLocks noGrp="1"/>
          </p:cNvSpPr>
          <p:nvPr>
            <p:ph type="body" sz="quarter" idx="1"/>
          </p:nvPr>
        </p:nvSpPr>
        <p:spPr>
          <a:xfrm>
            <a:off x="892969" y="5732859"/>
            <a:ext cx="7358063"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520256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892969" y="2268141"/>
            <a:ext cx="7358063" cy="2321719"/>
          </a:xfrm>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447131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Image"/>
          <p:cNvSpPr>
            <a:spLocks noGrp="1"/>
          </p:cNvSpPr>
          <p:nvPr>
            <p:ph type="pic" idx="21"/>
          </p:nvPr>
        </p:nvSpPr>
        <p:spPr>
          <a:xfrm>
            <a:off x="1591717" y="431602"/>
            <a:ext cx="8719840" cy="5813227"/>
          </a:xfrm>
          <a:prstGeom prst="rect">
            <a:avLst/>
          </a:prstGeom>
        </p:spPr>
        <p:txBody>
          <a:bodyPr lIns="91439" tIns="45719" rIns="91439" bIns="45719" anchor="t">
            <a:noAutofit/>
          </a:bodyPr>
          <a:lstStyle/>
          <a:p>
            <a:endParaRPr/>
          </a:p>
        </p:txBody>
      </p:sp>
      <p:sp>
        <p:nvSpPr>
          <p:cNvPr id="40" name="Title Text"/>
          <p:cNvSpPr txBox="1">
            <a:spLocks noGrp="1"/>
          </p:cNvSpPr>
          <p:nvPr>
            <p:ph type="title"/>
          </p:nvPr>
        </p:nvSpPr>
        <p:spPr>
          <a:xfrm>
            <a:off x="669726" y="446484"/>
            <a:ext cx="3750469" cy="2803922"/>
          </a:xfrm>
          <a:prstGeom prst="rect">
            <a:avLst/>
          </a:prstGeom>
        </p:spPr>
        <p:txBody>
          <a:bodyPr anchor="b"/>
          <a:lstStyle>
            <a:lvl1pPr>
              <a:defRPr sz="4219"/>
            </a:lvl1pPr>
          </a:lstStyle>
          <a:p>
            <a:r>
              <a:t>Title Text</a:t>
            </a:r>
          </a:p>
        </p:txBody>
      </p:sp>
      <p:sp>
        <p:nvSpPr>
          <p:cNvPr id="41" name="Body Level One…"/>
          <p:cNvSpPr txBox="1">
            <a:spLocks noGrp="1"/>
          </p:cNvSpPr>
          <p:nvPr>
            <p:ph type="body" sz="quarter" idx="1"/>
          </p:nvPr>
        </p:nvSpPr>
        <p:spPr>
          <a:xfrm>
            <a:off x="669726" y="3321844"/>
            <a:ext cx="3750469"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121869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759735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Title Text"/>
          <p:cNvSpPr txBox="1">
            <a:spLocks noGrp="1"/>
          </p:cNvSpPr>
          <p:nvPr>
            <p:ph type="title"/>
          </p:nvPr>
        </p:nvSpPr>
        <p:spPr>
          <a:xfrm>
            <a:off x="669727" y="178594"/>
            <a:ext cx="7804547" cy="818322"/>
          </a:xfrm>
          <a:prstGeom prst="rect">
            <a:avLst/>
          </a:prstGeom>
        </p:spPr>
        <p:txBody>
          <a:bodyPr/>
          <a:lstStyle/>
          <a:p>
            <a:r>
              <a:t>Title Text</a:t>
            </a:r>
          </a:p>
        </p:txBody>
      </p:sp>
      <p:sp>
        <p:nvSpPr>
          <p:cNvPr id="58" name="Body Level One…"/>
          <p:cNvSpPr txBox="1">
            <a:spLocks noGrp="1"/>
          </p:cNvSpPr>
          <p:nvPr>
            <p:ph type="body" sz="half" idx="1"/>
          </p:nvPr>
        </p:nvSpPr>
        <p:spPr>
          <a:xfrm>
            <a:off x="669727" y="1042366"/>
            <a:ext cx="7804547" cy="3065290"/>
          </a:xfrm>
          <a:prstGeom prst="rect">
            <a:avLst/>
          </a:prstGeom>
        </p:spPr>
        <p:txBody>
          <a:bodyPr/>
          <a:lstStyle>
            <a:lvl1pPr marL="196446" indent="-196446">
              <a:spcBef>
                <a:spcPts val="1547"/>
              </a:spcBef>
              <a:buSzPct val="145000"/>
              <a:buChar char="•"/>
            </a:lvl1pPr>
            <a:lvl2pPr marL="508974" indent="-196446">
              <a:spcBef>
                <a:spcPts val="1547"/>
              </a:spcBef>
              <a:buSzPct val="145000"/>
              <a:buChar char="•"/>
            </a:lvl2pPr>
            <a:lvl3pPr>
              <a:spcBef>
                <a:spcPts val="1547"/>
              </a:spcBef>
            </a:lvl3pPr>
            <a:lvl4pPr>
              <a:spcBef>
                <a:spcPts val="1547"/>
              </a:spcBef>
            </a:lvl4pPr>
            <a:lvl5pPr>
              <a:spcBef>
                <a:spcPts val="1547"/>
              </a:spcBef>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5834542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FC47C93-730B-AC46-9AB3-FB838F0FECBC}" type="datetime1">
              <a:rPr lang="en-US"/>
              <a:pPr>
                <a:defRPr/>
              </a:pPr>
              <a:t>11/5/24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A271B2-EBD6-2240-86EF-C6ADE28C419A}" type="slidenum">
              <a:rPr lang="en-US"/>
              <a:pPr>
                <a:defRPr/>
              </a:pPr>
              <a:t>‹#›</a:t>
            </a:fld>
            <a:endParaRPr lang="en-US"/>
          </a:p>
        </p:txBody>
      </p:sp>
    </p:spTree>
    <p:extLst>
      <p:ext uri="{BB962C8B-B14F-4D97-AF65-F5344CB8AC3E}">
        <p14:creationId xmlns:p14="http://schemas.microsoft.com/office/powerpoint/2010/main" val="91285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Image"/>
          <p:cNvSpPr>
            <a:spLocks noGrp="1"/>
          </p:cNvSpPr>
          <p:nvPr>
            <p:ph type="pic" idx="21"/>
          </p:nvPr>
        </p:nvSpPr>
        <p:spPr>
          <a:xfrm>
            <a:off x="2873127" y="1818680"/>
            <a:ext cx="6630293" cy="4420196"/>
          </a:xfrm>
          <a:prstGeom prst="rect">
            <a:avLst/>
          </a:prstGeom>
        </p:spPr>
        <p:txBody>
          <a:bodyPr lIns="91439" tIns="45719" rIns="91439" bIns="45719" anchor="t">
            <a:noAutofit/>
          </a:bodyPr>
          <a:lstStyle/>
          <a:p>
            <a:endParaRPr/>
          </a:p>
        </p:txBody>
      </p:sp>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xfrm>
            <a:off x="669726" y="1821656"/>
            <a:ext cx="3750469" cy="4420195"/>
          </a:xfrm>
          <a:prstGeom prst="rect">
            <a:avLst/>
          </a:prstGeom>
        </p:spPr>
        <p:txBody>
          <a:bodyPr/>
          <a:lstStyle>
            <a:lvl1pPr marL="196446" indent="-196446">
              <a:spcBef>
                <a:spcPts val="2250"/>
              </a:spcBef>
              <a:buSzPct val="145000"/>
              <a:buChar char="•"/>
              <a:defRPr sz="1969"/>
            </a:lvl1pPr>
            <a:lvl2pPr marL="437539" indent="-196446">
              <a:spcBef>
                <a:spcPts val="2250"/>
              </a:spcBef>
              <a:buSzPct val="145000"/>
              <a:buChar char="•"/>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xfrm>
            <a:off x="4449997" y="6536531"/>
            <a:ext cx="294953"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74462797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Body Level One…"/>
          <p:cNvSpPr txBox="1">
            <a:spLocks noGrp="1"/>
          </p:cNvSpPr>
          <p:nvPr>
            <p:ph type="body" idx="1"/>
          </p:nvPr>
        </p:nvSpPr>
        <p:spPr>
          <a:xfrm>
            <a:off x="669727" y="892969"/>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016846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Image"/>
          <p:cNvSpPr>
            <a:spLocks noGrp="1"/>
          </p:cNvSpPr>
          <p:nvPr>
            <p:ph type="pic" sz="quarter" idx="21"/>
          </p:nvPr>
        </p:nvSpPr>
        <p:spPr>
          <a:xfrm>
            <a:off x="4697015" y="3536156"/>
            <a:ext cx="4257245" cy="2839641"/>
          </a:xfrm>
          <a:prstGeom prst="rect">
            <a:avLst/>
          </a:prstGeom>
        </p:spPr>
        <p:txBody>
          <a:bodyPr lIns="91439" tIns="45719" rIns="91439" bIns="45719" anchor="t">
            <a:noAutofit/>
          </a:bodyPr>
          <a:lstStyle/>
          <a:p>
            <a:endParaRPr/>
          </a:p>
        </p:txBody>
      </p:sp>
      <p:sp>
        <p:nvSpPr>
          <p:cNvPr id="85" name="Image"/>
          <p:cNvSpPr>
            <a:spLocks noGrp="1"/>
          </p:cNvSpPr>
          <p:nvPr>
            <p:ph type="pic" sz="quarter" idx="22"/>
          </p:nvPr>
        </p:nvSpPr>
        <p:spPr>
          <a:xfrm>
            <a:off x="4572000" y="625079"/>
            <a:ext cx="4125516" cy="2750344"/>
          </a:xfrm>
          <a:prstGeom prst="rect">
            <a:avLst/>
          </a:prstGeom>
        </p:spPr>
        <p:txBody>
          <a:bodyPr lIns="91439" tIns="45719" rIns="91439" bIns="45719" anchor="t">
            <a:noAutofit/>
          </a:bodyPr>
          <a:lstStyle/>
          <a:p>
            <a:endParaRPr/>
          </a:p>
        </p:txBody>
      </p:sp>
      <p:sp>
        <p:nvSpPr>
          <p:cNvPr id="86" name="Image"/>
          <p:cNvSpPr>
            <a:spLocks noGrp="1"/>
          </p:cNvSpPr>
          <p:nvPr>
            <p:ph type="pic" idx="23"/>
          </p:nvPr>
        </p:nvSpPr>
        <p:spPr>
          <a:xfrm>
            <a:off x="-1669851" y="625078"/>
            <a:ext cx="8425160" cy="5616773"/>
          </a:xfrm>
          <a:prstGeom prst="rect">
            <a:avLst/>
          </a:prstGeom>
        </p:spPr>
        <p:txBody>
          <a:bodyPr lIns="91439" tIns="45719" rIns="91439" bIns="45719" anchor="t">
            <a:noAutofit/>
          </a:bodyPr>
          <a:lstStyle/>
          <a:p>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9693716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Johnny Appleseed"/>
          <p:cNvSpPr txBox="1">
            <a:spLocks noGrp="1"/>
          </p:cNvSpPr>
          <p:nvPr>
            <p:ph type="body" sz="quarter" idx="21"/>
          </p:nvPr>
        </p:nvSpPr>
        <p:spPr>
          <a:xfrm>
            <a:off x="892969" y="4473773"/>
            <a:ext cx="7358063"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5" name="“Type a quote here.”"/>
          <p:cNvSpPr txBox="1">
            <a:spLocks noGrp="1"/>
          </p:cNvSpPr>
          <p:nvPr>
            <p:ph type="body" sz="quarter" idx="22"/>
          </p:nvPr>
        </p:nvSpPr>
        <p:spPr>
          <a:xfrm>
            <a:off x="892969" y="2979431"/>
            <a:ext cx="7358063"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0511848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Image"/>
          <p:cNvSpPr>
            <a:spLocks noGrp="1"/>
          </p:cNvSpPr>
          <p:nvPr>
            <p:ph type="pic" idx="21"/>
          </p:nvPr>
        </p:nvSpPr>
        <p:spPr>
          <a:xfrm>
            <a:off x="-667866" y="0"/>
            <a:ext cx="10479731" cy="6991945"/>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102154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749517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892969" y="1151930"/>
            <a:ext cx="7358063" cy="2321719"/>
          </a:xfrm>
          <a:prstGeom prst="rect">
            <a:avLst/>
          </a:prstGeom>
        </p:spPr>
        <p:txBody>
          <a:bodyPr anchor="b"/>
          <a:lstStyle/>
          <a:p>
            <a:r>
              <a:t>Title Text</a:t>
            </a:r>
          </a:p>
        </p:txBody>
      </p:sp>
      <p:sp>
        <p:nvSpPr>
          <p:cNvPr id="119" name="Body Level One…"/>
          <p:cNvSpPr txBox="1">
            <a:spLocks noGrp="1"/>
          </p:cNvSpPr>
          <p:nvPr>
            <p:ph type="body" sz="quarter" idx="1"/>
          </p:nvPr>
        </p:nvSpPr>
        <p:spPr>
          <a:xfrm>
            <a:off x="892969" y="3545086"/>
            <a:ext cx="7358063"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4449997" y="6536531"/>
            <a:ext cx="266098" cy="275717"/>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185425128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669727" y="178594"/>
            <a:ext cx="7804547" cy="818322"/>
          </a:xfrm>
          <a:prstGeom prst="rect">
            <a:avLst/>
          </a:prstGeom>
        </p:spPr>
        <p:txBody>
          <a:bodyPr/>
          <a:lstStyle/>
          <a:p>
            <a:r>
              <a:t>Title Text</a:t>
            </a:r>
          </a:p>
        </p:txBody>
      </p:sp>
      <p:sp>
        <p:nvSpPr>
          <p:cNvPr id="128" name="Body Level One…"/>
          <p:cNvSpPr txBox="1">
            <a:spLocks noGrp="1"/>
          </p:cNvSpPr>
          <p:nvPr>
            <p:ph type="body" sz="half" idx="1"/>
          </p:nvPr>
        </p:nvSpPr>
        <p:spPr>
          <a:xfrm>
            <a:off x="669727" y="1042366"/>
            <a:ext cx="7804547" cy="3065290"/>
          </a:xfrm>
          <a:prstGeom prst="rect">
            <a:avLst/>
          </a:prstGeom>
        </p:spPr>
        <p:txBody>
          <a:bodyPr/>
          <a:lstStyle>
            <a:lvl1pPr marL="312528" indent="-312528">
              <a:spcBef>
                <a:spcPts val="1547"/>
              </a:spcBef>
              <a:buSzPct val="145000"/>
              <a:buChar char="•"/>
            </a:lvl1pPr>
            <a:lvl2pPr marL="625056" indent="-312528">
              <a:spcBef>
                <a:spcPts val="1547"/>
              </a:spcBef>
              <a:buSzPct val="145000"/>
              <a:buChar char="•"/>
            </a:lvl2pPr>
            <a:lvl3pPr>
              <a:spcBef>
                <a:spcPts val="1547"/>
              </a:spcBef>
            </a:lvl3pPr>
            <a:lvl4pPr>
              <a:spcBef>
                <a:spcPts val="1547"/>
              </a:spcBef>
            </a:lvl4pPr>
            <a:lvl5pPr>
              <a:spcBef>
                <a:spcPts val="1547"/>
              </a:spcBef>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483393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_Title &amp; Bullets">
    <p:spTree>
      <p:nvGrpSpPr>
        <p:cNvPr id="1" name=""/>
        <p:cNvGrpSpPr/>
        <p:nvPr/>
      </p:nvGrpSpPr>
      <p:grpSpPr>
        <a:xfrm>
          <a:off x="0" y="0"/>
          <a:ext cx="0" cy="0"/>
          <a:chOff x="0" y="0"/>
          <a:chExt cx="0" cy="0"/>
        </a:xfrm>
      </p:grpSpPr>
      <p:sp>
        <p:nvSpPr>
          <p:cNvPr id="136" name="Title Text"/>
          <p:cNvSpPr txBox="1">
            <a:spLocks noGrp="1"/>
          </p:cNvSpPr>
          <p:nvPr>
            <p:ph type="title"/>
          </p:nvPr>
        </p:nvSpPr>
        <p:spPr>
          <a:xfrm>
            <a:off x="1330523" y="-123230"/>
            <a:ext cx="6482955" cy="1285876"/>
          </a:xfrm>
          <a:prstGeom prst="rect">
            <a:avLst/>
          </a:prstGeom>
        </p:spPr>
        <p:txBody>
          <a:bodyPr lIns="38100" tIns="38100" rIns="38100" bIns="38100"/>
          <a:lstStyle>
            <a:lvl1pPr>
              <a:defRPr sz="3375" cap="all">
                <a:solidFill>
                  <a:srgbClr val="535353"/>
                </a:solidFill>
                <a:latin typeface="Gill Sans Light"/>
                <a:ea typeface="Gill Sans Light"/>
                <a:cs typeface="Gill Sans Light"/>
                <a:sym typeface="Gill Sans Light"/>
              </a:defRPr>
            </a:lvl1pPr>
          </a:lstStyle>
          <a:p>
            <a:r>
              <a:t>Title Text</a:t>
            </a:r>
          </a:p>
        </p:txBody>
      </p:sp>
      <p:sp>
        <p:nvSpPr>
          <p:cNvPr id="137" name="Body Level One…"/>
          <p:cNvSpPr txBox="1">
            <a:spLocks noGrp="1"/>
          </p:cNvSpPr>
          <p:nvPr>
            <p:ph type="body" sz="half" idx="1"/>
          </p:nvPr>
        </p:nvSpPr>
        <p:spPr>
          <a:xfrm>
            <a:off x="1330523" y="2297163"/>
            <a:ext cx="6482955" cy="3321844"/>
          </a:xfrm>
          <a:prstGeom prst="rect">
            <a:avLst/>
          </a:prstGeom>
        </p:spPr>
        <p:txBody>
          <a:bodyPr lIns="38100" tIns="38100" rIns="38100" bIns="38100"/>
          <a:lstStyle>
            <a:lvl1pPr marL="362596" indent="-362596">
              <a:spcBef>
                <a:spcPts val="3234"/>
              </a:spcBef>
              <a:buClr>
                <a:srgbClr val="000000"/>
              </a:buClr>
              <a:buSzPct val="115000"/>
              <a:buChar char="•"/>
              <a:defRPr sz="2953">
                <a:solidFill>
                  <a:srgbClr val="535353"/>
                </a:solidFill>
                <a:latin typeface="Gill Sans"/>
                <a:ea typeface="Gill Sans"/>
                <a:cs typeface="Gill Sans"/>
                <a:sym typeface="Gill Sans"/>
              </a:defRPr>
            </a:lvl1pPr>
            <a:lvl2pPr marL="722657" indent="-356553">
              <a:spcBef>
                <a:spcPts val="3234"/>
              </a:spcBef>
              <a:buClr>
                <a:srgbClr val="000000"/>
              </a:buClr>
              <a:buSzPct val="115000"/>
              <a:buChar char="•"/>
              <a:defRPr sz="2953">
                <a:solidFill>
                  <a:srgbClr val="535353"/>
                </a:solidFill>
                <a:latin typeface="Gill Sans"/>
                <a:ea typeface="Gill Sans"/>
                <a:cs typeface="Gill Sans"/>
                <a:sym typeface="Gill Sans"/>
              </a:defRPr>
            </a:lvl2pPr>
            <a:lvl3pPr marL="1066477" indent="-334269">
              <a:spcBef>
                <a:spcPts val="3234"/>
              </a:spcBef>
              <a:buClr>
                <a:srgbClr val="000000"/>
              </a:buClr>
              <a:buSzPct val="115000"/>
              <a:defRPr sz="2953">
                <a:solidFill>
                  <a:srgbClr val="535353"/>
                </a:solidFill>
                <a:latin typeface="Gill Sans"/>
                <a:ea typeface="Gill Sans"/>
                <a:cs typeface="Gill Sans"/>
                <a:sym typeface="Gill Sans"/>
              </a:defRPr>
            </a:lvl3pPr>
            <a:lvl4pPr marL="1432581" indent="-334269">
              <a:spcBef>
                <a:spcPts val="3234"/>
              </a:spcBef>
              <a:buClr>
                <a:srgbClr val="000000"/>
              </a:buClr>
              <a:buSzPct val="115000"/>
              <a:defRPr sz="2953">
                <a:solidFill>
                  <a:srgbClr val="535353"/>
                </a:solidFill>
                <a:latin typeface="Gill Sans"/>
                <a:ea typeface="Gill Sans"/>
                <a:cs typeface="Gill Sans"/>
                <a:sym typeface="Gill Sans"/>
              </a:defRPr>
            </a:lvl4pPr>
            <a:lvl5pPr marL="1798685" indent="-334269">
              <a:spcBef>
                <a:spcPts val="3234"/>
              </a:spcBef>
              <a:buClr>
                <a:srgbClr val="000000"/>
              </a:buClr>
              <a:buSzPct val="82000"/>
              <a:defRPr sz="2953">
                <a:solidFill>
                  <a:srgbClr val="535353"/>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8867591" y="5746254"/>
            <a:ext cx="317395" cy="315023"/>
          </a:xfrm>
          <a:prstGeom prst="rect">
            <a:avLst/>
          </a:prstGeom>
        </p:spPr>
        <p:txBody>
          <a:bodyPr lIns="38100" tIns="38100" rIns="38100" bIns="38100"/>
          <a:lstStyle>
            <a:lvl1pPr>
              <a:defRPr sz="1547">
                <a:solidFill>
                  <a:srgbClr val="535353"/>
                </a:solidFill>
                <a:latin typeface="Gill Sans SemiBold"/>
                <a:ea typeface="Gill Sans SemiBold"/>
                <a:cs typeface="Gill Sans SemiBold"/>
                <a:sym typeface="Gill Sans SemiBold"/>
              </a:defRPr>
            </a:lvl1pPr>
          </a:lstStyle>
          <a:p>
            <a:fld id="{86CB4B4D-7CA3-9044-876B-883B54F8677D}" type="slidenum">
              <a:t>‹#›</a:t>
            </a:fld>
            <a:endParaRPr/>
          </a:p>
        </p:txBody>
      </p:sp>
    </p:spTree>
    <p:extLst>
      <p:ext uri="{BB962C8B-B14F-4D97-AF65-F5344CB8AC3E}">
        <p14:creationId xmlns:p14="http://schemas.microsoft.com/office/powerpoint/2010/main" val="246470261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EE9F0F2-35FF-8941-A9F3-EC01E80CEF4B}" type="datetime1">
              <a:rPr lang="en-US"/>
              <a:pPr>
                <a:defRPr/>
              </a:pPr>
              <a:t>11/5/24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3273756-7FA3-DA46-B23C-D0B9E46EDD45}" type="slidenum">
              <a:rPr lang="en-US"/>
              <a:pPr>
                <a:defRPr/>
              </a:pPr>
              <a:t>‹#›</a:t>
            </a:fld>
            <a:endParaRPr lang="en-US"/>
          </a:p>
        </p:txBody>
      </p:sp>
    </p:spTree>
    <p:extLst>
      <p:ext uri="{BB962C8B-B14F-4D97-AF65-F5344CB8AC3E}">
        <p14:creationId xmlns:p14="http://schemas.microsoft.com/office/powerpoint/2010/main" val="914678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56CB542-3268-C442-B19A-7DF748381FEA}" type="datetime1">
              <a:rPr lang="en-US"/>
              <a:pPr>
                <a:defRPr/>
              </a:pPr>
              <a:t>11/5/24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3E041AF-44DC-5642-BBCB-8601B316987D}" type="slidenum">
              <a:rPr lang="en-US"/>
              <a:pPr>
                <a:defRPr/>
              </a:pPr>
              <a:t>‹#›</a:t>
            </a:fld>
            <a:endParaRPr lang="en-US"/>
          </a:p>
        </p:txBody>
      </p:sp>
    </p:spTree>
    <p:extLst>
      <p:ext uri="{BB962C8B-B14F-4D97-AF65-F5344CB8AC3E}">
        <p14:creationId xmlns:p14="http://schemas.microsoft.com/office/powerpoint/2010/main" val="361948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D0EE254-3911-5D40-91DD-125252678192}" type="datetime1">
              <a:rPr lang="en-US"/>
              <a:pPr>
                <a:defRPr/>
              </a:pPr>
              <a:t>11/5/24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2F80711-48C6-5347-9D0B-12BE1C0FF0F9}" type="slidenum">
              <a:rPr lang="en-US"/>
              <a:pPr>
                <a:defRPr/>
              </a:pPr>
              <a:t>‹#›</a:t>
            </a:fld>
            <a:endParaRPr lang="en-US"/>
          </a:p>
        </p:txBody>
      </p:sp>
    </p:spTree>
    <p:extLst>
      <p:ext uri="{BB962C8B-B14F-4D97-AF65-F5344CB8AC3E}">
        <p14:creationId xmlns:p14="http://schemas.microsoft.com/office/powerpoint/2010/main" val="2059773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AB4C619-FE9F-E849-962A-7F03900F3089}" type="datetime1">
              <a:rPr lang="en-US"/>
              <a:pPr>
                <a:defRPr/>
              </a:pPr>
              <a:t>11/5/24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79CC31C-F6A8-E040-B231-49281E070191}" type="slidenum">
              <a:rPr lang="en-US"/>
              <a:pPr>
                <a:defRPr/>
              </a:pPr>
              <a:t>‹#›</a:t>
            </a:fld>
            <a:endParaRPr lang="en-US"/>
          </a:p>
        </p:txBody>
      </p:sp>
    </p:spTree>
    <p:extLst>
      <p:ext uri="{BB962C8B-B14F-4D97-AF65-F5344CB8AC3E}">
        <p14:creationId xmlns:p14="http://schemas.microsoft.com/office/powerpoint/2010/main" val="97682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315B761-1B0A-CD47-B966-B80BDC3D1667}" type="datetime1">
              <a:rPr lang="en-US"/>
              <a:pPr>
                <a:defRPr/>
              </a:pPr>
              <a:t>11/5/24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27DA303-690F-B84E-A05F-ECCE3A3E5544}" type="slidenum">
              <a:rPr lang="en-US"/>
              <a:pPr>
                <a:defRPr/>
              </a:pPr>
              <a:t>‹#›</a:t>
            </a:fld>
            <a:endParaRPr lang="en-US"/>
          </a:p>
        </p:txBody>
      </p:sp>
    </p:spTree>
    <p:extLst>
      <p:ext uri="{BB962C8B-B14F-4D97-AF65-F5344CB8AC3E}">
        <p14:creationId xmlns:p14="http://schemas.microsoft.com/office/powerpoint/2010/main" val="142179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3231A0E-DFA4-4E4C-B095-B0B4D88DFA5D}" type="datetime1">
              <a:rPr lang="en-US"/>
              <a:pPr>
                <a:defRPr/>
              </a:pPr>
              <a:t>11/5/24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E38AAF7-15C1-4146-9241-983490F975A7}" type="slidenum">
              <a:rPr lang="en-US"/>
              <a:pPr>
                <a:defRPr/>
              </a:pPr>
              <a:t>‹#›</a:t>
            </a:fld>
            <a:endParaRPr lang="en-US"/>
          </a:p>
        </p:txBody>
      </p:sp>
    </p:spTree>
    <p:extLst>
      <p:ext uri="{BB962C8B-B14F-4D97-AF65-F5344CB8AC3E}">
        <p14:creationId xmlns:p14="http://schemas.microsoft.com/office/powerpoint/2010/main" val="1024571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C63FFC3-9BE2-2443-9B19-0B2FD0A03010}" type="datetime1">
              <a:rPr lang="en-US"/>
              <a:pPr>
                <a:defRPr/>
              </a:pPr>
              <a:t>11/5/24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8FDFCE1-44C8-544F-B92B-9702A3606E55}" type="slidenum">
              <a:rPr lang="en-US"/>
              <a:pPr>
                <a:defRPr/>
              </a:pPr>
              <a:t>‹#›</a:t>
            </a:fld>
            <a:endParaRPr lang="en-US"/>
          </a:p>
        </p:txBody>
      </p:sp>
    </p:spTree>
    <p:extLst>
      <p:ext uri="{BB962C8B-B14F-4D97-AF65-F5344CB8AC3E}">
        <p14:creationId xmlns:p14="http://schemas.microsoft.com/office/powerpoint/2010/main" val="891906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D243FAEA-BA58-A941-9CBC-9910017670B4}" type="datetime1">
              <a:rPr lang="en-US"/>
              <a:pPr>
                <a:defRPr/>
              </a:pPr>
              <a:t>11/5/24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B8BB424-0CC6-9243-996F-A8B2ADDDB16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fontAlgn="base" hangingPunct="1">
        <a:spcBef>
          <a:spcPct val="0"/>
        </a:spcBef>
        <a:spcAft>
          <a:spcPct val="0"/>
        </a:spcAft>
        <a:defRPr sz="5400" kern="1200">
          <a:solidFill>
            <a:schemeClr val="tx1"/>
          </a:solidFill>
          <a:latin typeface="Gill Sans"/>
          <a:ea typeface="ＭＳ Ｐゴシック" charset="0"/>
          <a:cs typeface="Gill San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SzPct val="171000"/>
        <a:buFont typeface="Arial" charset="0"/>
        <a:buChar char="•"/>
        <a:defRPr sz="2400" kern="1200">
          <a:solidFill>
            <a:schemeClr val="tx1"/>
          </a:solidFill>
          <a:latin typeface="Gill Sans"/>
          <a:ea typeface="ＭＳ Ｐゴシック" charset="0"/>
          <a:cs typeface="Gill Sans"/>
        </a:defRPr>
      </a:lvl1pPr>
      <a:lvl2pPr marL="742950" indent="-285750" algn="l" defTabSz="457200" rtl="0" eaLnBrk="1" fontAlgn="base" hangingPunct="1">
        <a:spcBef>
          <a:spcPct val="20000"/>
        </a:spcBef>
        <a:spcAft>
          <a:spcPct val="0"/>
        </a:spcAft>
        <a:buSzPct val="171000"/>
        <a:buFont typeface="Arial"/>
        <a:buChar char="•"/>
        <a:defRPr sz="2400" kern="1200">
          <a:solidFill>
            <a:schemeClr val="tx1"/>
          </a:solidFill>
          <a:latin typeface="Gill Sans"/>
          <a:ea typeface="ＭＳ Ｐゴシック" charset="0"/>
          <a:cs typeface="Gill Sans"/>
        </a:defRPr>
      </a:lvl2pPr>
      <a:lvl3pPr marL="1143000" indent="-228600" algn="l" defTabSz="457200" rtl="0" eaLnBrk="1" fontAlgn="base" hangingPunct="1">
        <a:spcBef>
          <a:spcPct val="20000"/>
        </a:spcBef>
        <a:spcAft>
          <a:spcPct val="0"/>
        </a:spcAft>
        <a:buSzPct val="171000"/>
        <a:buFont typeface="Arial" charset="0"/>
        <a:buChar char="•"/>
        <a:defRPr sz="2400" kern="1200">
          <a:solidFill>
            <a:schemeClr val="tx1"/>
          </a:solidFill>
          <a:latin typeface="Gill Sans"/>
          <a:ea typeface="ＭＳ Ｐゴシック" charset="0"/>
          <a:cs typeface="Gill Sans"/>
        </a:defRPr>
      </a:lvl3pPr>
      <a:lvl4pPr marL="1600200" indent="-228600" algn="l" defTabSz="457200" rtl="0" eaLnBrk="1" fontAlgn="base" hangingPunct="1">
        <a:spcBef>
          <a:spcPct val="20000"/>
        </a:spcBef>
        <a:spcAft>
          <a:spcPct val="0"/>
        </a:spcAft>
        <a:buSzPct val="171000"/>
        <a:buFont typeface="Arial"/>
        <a:buChar char="•"/>
        <a:defRPr sz="2400" kern="1200">
          <a:solidFill>
            <a:schemeClr val="tx1"/>
          </a:solidFill>
          <a:latin typeface="Gill Sans"/>
          <a:ea typeface="ＭＳ Ｐゴシック" charset="0"/>
          <a:cs typeface="Gill Sans"/>
        </a:defRPr>
      </a:lvl4pPr>
      <a:lvl5pPr marL="2057400" indent="-228600" algn="l" defTabSz="457200" rtl="0" eaLnBrk="1" fontAlgn="base" hangingPunct="1">
        <a:spcBef>
          <a:spcPct val="20000"/>
        </a:spcBef>
        <a:spcAft>
          <a:spcPct val="0"/>
        </a:spcAft>
        <a:buSzPct val="171000"/>
        <a:buFont typeface="Arial"/>
        <a:buChar char="•"/>
        <a:defRPr sz="2400" kern="1200">
          <a:solidFill>
            <a:schemeClr val="tx1"/>
          </a:solidFill>
          <a:latin typeface="Gill Sans"/>
          <a:ea typeface="ＭＳ Ｐゴシック" charset="0"/>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69727" y="178594"/>
            <a:ext cx="7804547"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69727" y="1821656"/>
            <a:ext cx="7804547"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49997" y="6536531"/>
            <a:ext cx="25648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86836962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9pPr>
    </p:titleStyle>
    <p:bodyStyle>
      <a:lvl1pPr marL="160729" marR="0" indent="-160729" algn="l" defTabSz="410751" rtl="0" latinLnBrk="0">
        <a:lnSpc>
          <a:spcPct val="100000"/>
        </a:lnSpc>
        <a:spcBef>
          <a:spcPts val="2953"/>
        </a:spcBef>
        <a:spcAft>
          <a:spcPts val="0"/>
        </a:spcAft>
        <a:buClrTx/>
        <a:buSzPct val="100000"/>
        <a:buFontTx/>
        <a:buAutoNum type="arabicPeriod"/>
        <a:tabLst/>
        <a:defRPr sz="2250" b="0" i="0" u="none" strike="noStrike" cap="none" spc="0" baseline="0">
          <a:solidFill>
            <a:srgbClr val="000000"/>
          </a:solidFill>
          <a:uFillTx/>
          <a:latin typeface="Helvetica Neue"/>
          <a:ea typeface="Helvetica Neue"/>
          <a:cs typeface="Helvetica Neue"/>
          <a:sym typeface="Helvetica Neue"/>
        </a:defRPr>
      </a:lvl1pPr>
      <a:lvl2pPr marL="473257" marR="0" indent="-160729" algn="l" defTabSz="410751" rtl="0" latinLnBrk="0">
        <a:lnSpc>
          <a:spcPct val="100000"/>
        </a:lnSpc>
        <a:spcBef>
          <a:spcPts val="2953"/>
        </a:spcBef>
        <a:spcAft>
          <a:spcPts val="0"/>
        </a:spcAft>
        <a:buClrTx/>
        <a:buSzPct val="100000"/>
        <a:buFontTx/>
        <a:buAutoNum type="arabicPeriod"/>
        <a:tabLst/>
        <a:defRPr sz="2250" b="0" i="0" u="none" strike="noStrike" cap="none" spc="0" baseline="0">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9.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6.tif"/></Relationships>
</file>

<file path=ppt/slides/_rels/slide23.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7.tif"/><Relationship Id="rId4" Type="http://schemas.openxmlformats.org/officeDocument/2006/relationships/image" Target="../media/image26.tif"/></Relationships>
</file>

<file path=ppt/slides/_rels/slide24.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27.tif"/><Relationship Id="rId4" Type="http://schemas.openxmlformats.org/officeDocument/2006/relationships/image" Target="../media/image26.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30.png"/><Relationship Id="rId4" Type="http://schemas.openxmlformats.org/officeDocument/2006/relationships/image" Target="../media/image26.t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26.tif"/><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9.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IS 4930: Secure IoT"/>
          <p:cNvSpPr txBox="1">
            <a:spLocks noGrp="1"/>
          </p:cNvSpPr>
          <p:nvPr>
            <p:ph type="title"/>
          </p:nvPr>
        </p:nvSpPr>
        <p:spPr>
          <a:prstGeom prst="rect">
            <a:avLst/>
          </a:prstGeom>
        </p:spPr>
        <p:txBody>
          <a:bodyPr/>
          <a:lstStyle/>
          <a:p>
            <a:r>
              <a:rPr dirty="0"/>
              <a:t>CIS 4930: Secure IoT</a:t>
            </a:r>
          </a:p>
        </p:txBody>
      </p:sp>
      <p:sp>
        <p:nvSpPr>
          <p:cNvPr id="148" name="Prof. Kaushal Kafle"/>
          <p:cNvSpPr txBox="1">
            <a:spLocks noGrp="1"/>
          </p:cNvSpPr>
          <p:nvPr>
            <p:ph type="body" sz="quarter" idx="1"/>
          </p:nvPr>
        </p:nvSpPr>
        <p:spPr>
          <a:xfrm>
            <a:off x="892969" y="3812977"/>
            <a:ext cx="7358063" cy="794742"/>
          </a:xfrm>
          <a:prstGeom prst="rect">
            <a:avLst/>
          </a:prstGeom>
        </p:spPr>
        <p:txBody>
          <a:bodyPr/>
          <a:lstStyle>
            <a:lvl1pPr>
              <a:defRPr sz="4500">
                <a:latin typeface="+mn-lt"/>
                <a:ea typeface="+mn-ea"/>
                <a:cs typeface="+mn-cs"/>
                <a:sym typeface="Helvetica Neue Medium"/>
              </a:defRPr>
            </a:lvl1pPr>
          </a:lstStyle>
          <a:p>
            <a:r>
              <a:rPr dirty="0"/>
              <a:t>Prof. Kaushal Kafle</a:t>
            </a:r>
          </a:p>
        </p:txBody>
      </p:sp>
      <p:sp>
        <p:nvSpPr>
          <p:cNvPr id="149" name="Lecture 14"/>
          <p:cNvSpPr txBox="1"/>
          <p:nvPr/>
        </p:nvSpPr>
        <p:spPr>
          <a:xfrm>
            <a:off x="892969" y="4727066"/>
            <a:ext cx="7358063" cy="7947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ormAutofit/>
          </a:bodyPr>
          <a:lstStyle>
            <a:lvl1pPr>
              <a:defRPr sz="4500" b="0">
                <a:latin typeface="Helvetica Neue Light"/>
                <a:ea typeface="Helvetica Neue Light"/>
                <a:cs typeface="Helvetica Neue Light"/>
                <a:sym typeface="Helvetica Neue Light"/>
              </a:defRPr>
            </a:lvl1pPr>
          </a:lstStyle>
          <a:p>
            <a:pPr algn="ctr" defTabSz="410751" fontAlgn="auto" hangingPunct="0">
              <a:spcBef>
                <a:spcPts val="0"/>
              </a:spcBef>
              <a:spcAft>
                <a:spcPts val="0"/>
              </a:spcAft>
            </a:pPr>
            <a:r>
              <a:rPr sz="3164" kern="0" dirty="0">
                <a:solidFill>
                  <a:srgbClr val="000000"/>
                </a:solidFill>
              </a:rPr>
              <a:t>Lecture 1</a:t>
            </a:r>
            <a:r>
              <a:rPr lang="en-US" sz="3164" kern="0" dirty="0">
                <a:solidFill>
                  <a:srgbClr val="000000"/>
                </a:solidFill>
              </a:rPr>
              <a:t>5</a:t>
            </a:r>
            <a:endParaRPr sz="3164" kern="0" dirty="0">
              <a:solidFill>
                <a:srgbClr val="000000"/>
              </a:solidFill>
            </a:endParaRPr>
          </a:p>
        </p:txBody>
      </p:sp>
      <p:sp>
        <p:nvSpPr>
          <p:cNvPr id="4" name="Rectangle 3">
            <a:extLst>
              <a:ext uri="{FF2B5EF4-FFF2-40B4-BE49-F238E27FC236}">
                <a16:creationId xmlns:a16="http://schemas.microsoft.com/office/drawing/2014/main" id="{009C8532-860A-DDE8-1520-A70424303FA4}"/>
              </a:ext>
            </a:extLst>
          </p:cNvPr>
          <p:cNvSpPr/>
          <p:nvPr/>
        </p:nvSpPr>
        <p:spPr>
          <a:xfrm>
            <a:off x="0" y="0"/>
            <a:ext cx="4033381" cy="1691013"/>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8C6851-22A9-98A4-D072-0C3C9BCF6C23}"/>
              </a:ext>
            </a:extLst>
          </p:cNvPr>
          <p:cNvPicPr>
            <a:picLocks noChangeAspect="1"/>
          </p:cNvPicPr>
          <p:nvPr/>
        </p:nvPicPr>
        <p:blipFill>
          <a:blip r:embed="rId2"/>
          <a:srcRect b="83304"/>
          <a:stretch/>
        </p:blipFill>
        <p:spPr>
          <a:xfrm>
            <a:off x="-29401" y="0"/>
            <a:ext cx="9202802" cy="864296"/>
          </a:xfrm>
          <a:prstGeom prst="rect">
            <a:avLst/>
          </a:prstGeom>
        </p:spPr>
      </p:pic>
      <p:pic>
        <p:nvPicPr>
          <p:cNvPr id="7" name="Picture 6">
            <a:extLst>
              <a:ext uri="{FF2B5EF4-FFF2-40B4-BE49-F238E27FC236}">
                <a16:creationId xmlns:a16="http://schemas.microsoft.com/office/drawing/2014/main" id="{6D00B8FE-9789-F9CD-3232-E1971A345DA3}"/>
              </a:ext>
            </a:extLst>
          </p:cNvPr>
          <p:cNvPicPr>
            <a:picLocks noChangeAspect="1"/>
          </p:cNvPicPr>
          <p:nvPr/>
        </p:nvPicPr>
        <p:blipFill>
          <a:blip r:embed="rId3"/>
          <a:srcRect l="3947" t="17189" r="640" b="56194"/>
          <a:stretch/>
        </p:blipFill>
        <p:spPr>
          <a:xfrm>
            <a:off x="0" y="964504"/>
            <a:ext cx="9020219" cy="1415441"/>
          </a:xfrm>
          <a:prstGeom prst="rect">
            <a:avLst/>
          </a:prstGeom>
        </p:spPr>
      </p:pic>
      <p:pic>
        <p:nvPicPr>
          <p:cNvPr id="8" name="Picture 7">
            <a:extLst>
              <a:ext uri="{FF2B5EF4-FFF2-40B4-BE49-F238E27FC236}">
                <a16:creationId xmlns:a16="http://schemas.microsoft.com/office/drawing/2014/main" id="{FB4E4F88-56D4-5860-85F7-FF6C382FE804}"/>
              </a:ext>
            </a:extLst>
          </p:cNvPr>
          <p:cNvPicPr>
            <a:picLocks noChangeAspect="1"/>
          </p:cNvPicPr>
          <p:nvPr/>
        </p:nvPicPr>
        <p:blipFill>
          <a:blip r:embed="rId4"/>
          <a:srcRect l="3947" t="61989" r="7832" b="8378"/>
          <a:stretch/>
        </p:blipFill>
        <p:spPr>
          <a:xfrm>
            <a:off x="0" y="3508504"/>
            <a:ext cx="9049232" cy="1709801"/>
          </a:xfrm>
          <a:prstGeom prst="rect">
            <a:avLst/>
          </a:prstGeom>
        </p:spPr>
      </p:pic>
      <p:pic>
        <p:nvPicPr>
          <p:cNvPr id="3074" name="Picture 2" descr="Reading icons for free download | Freepik">
            <a:extLst>
              <a:ext uri="{FF2B5EF4-FFF2-40B4-BE49-F238E27FC236}">
                <a16:creationId xmlns:a16="http://schemas.microsoft.com/office/drawing/2014/main" id="{F3B84614-A133-4184-C03F-846654B88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749" y="2101742"/>
            <a:ext cx="1434251" cy="14342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38ED5F3-0CC7-C631-E915-784461B27B28}"/>
              </a:ext>
            </a:extLst>
          </p:cNvPr>
          <p:cNvPicPr>
            <a:picLocks noChangeAspect="1"/>
          </p:cNvPicPr>
          <p:nvPr/>
        </p:nvPicPr>
        <p:blipFill>
          <a:blip r:embed="rId6"/>
          <a:stretch>
            <a:fillRect/>
          </a:stretch>
        </p:blipFill>
        <p:spPr>
          <a:xfrm>
            <a:off x="45755" y="5247797"/>
            <a:ext cx="8966636" cy="1216241"/>
          </a:xfrm>
          <a:prstGeom prst="rect">
            <a:avLst/>
          </a:prstGeom>
        </p:spPr>
      </p:pic>
      <p:sp>
        <p:nvSpPr>
          <p:cNvPr id="10" name="Title 1">
            <a:extLst>
              <a:ext uri="{FF2B5EF4-FFF2-40B4-BE49-F238E27FC236}">
                <a16:creationId xmlns:a16="http://schemas.microsoft.com/office/drawing/2014/main" id="{F57B241F-1D96-691D-EE0E-94F0DF664467}"/>
              </a:ext>
            </a:extLst>
          </p:cNvPr>
          <p:cNvSpPr>
            <a:spLocks noGrp="1"/>
          </p:cNvSpPr>
          <p:nvPr>
            <p:ph type="title"/>
          </p:nvPr>
        </p:nvSpPr>
        <p:spPr>
          <a:xfrm>
            <a:off x="1537559" y="2271058"/>
            <a:ext cx="4775559" cy="1157942"/>
          </a:xfrm>
        </p:spPr>
        <p:txBody>
          <a:bodyPr>
            <a:normAutofit/>
          </a:bodyPr>
          <a:lstStyle/>
          <a:p>
            <a:r>
              <a:rPr lang="en-US" sz="3000" i="1" dirty="0">
                <a:solidFill>
                  <a:srgbClr val="0432FF"/>
                </a:solidFill>
              </a:rPr>
              <a:t>Why is all this a problem? </a:t>
            </a:r>
          </a:p>
        </p:txBody>
      </p:sp>
    </p:spTree>
    <p:extLst>
      <p:ext uri="{BB962C8B-B14F-4D97-AF65-F5344CB8AC3E}">
        <p14:creationId xmlns:p14="http://schemas.microsoft.com/office/powerpoint/2010/main" val="299652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A6E01-F472-8A95-148B-CB440F4813A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336A599-3207-D5B4-9349-25A068BD8B56}"/>
              </a:ext>
            </a:extLst>
          </p:cNvPr>
          <p:cNvPicPr>
            <a:picLocks noChangeAspect="1"/>
          </p:cNvPicPr>
          <p:nvPr/>
        </p:nvPicPr>
        <p:blipFill>
          <a:blip r:embed="rId2"/>
          <a:srcRect b="82953"/>
          <a:stretch/>
        </p:blipFill>
        <p:spPr>
          <a:xfrm>
            <a:off x="0" y="0"/>
            <a:ext cx="9144000" cy="876822"/>
          </a:xfrm>
          <a:prstGeom prst="rect">
            <a:avLst/>
          </a:prstGeom>
        </p:spPr>
      </p:pic>
      <p:pic>
        <p:nvPicPr>
          <p:cNvPr id="6" name="Picture 5">
            <a:extLst>
              <a:ext uri="{FF2B5EF4-FFF2-40B4-BE49-F238E27FC236}">
                <a16:creationId xmlns:a16="http://schemas.microsoft.com/office/drawing/2014/main" id="{A5C4E379-4650-C757-C640-27084AA0D521}"/>
              </a:ext>
            </a:extLst>
          </p:cNvPr>
          <p:cNvPicPr>
            <a:picLocks noChangeAspect="1"/>
          </p:cNvPicPr>
          <p:nvPr/>
        </p:nvPicPr>
        <p:blipFill>
          <a:blip r:embed="rId3"/>
          <a:srcRect l="3837" t="29122" r="5205" b="60114"/>
          <a:stretch/>
        </p:blipFill>
        <p:spPr>
          <a:xfrm>
            <a:off x="0" y="1157942"/>
            <a:ext cx="9095166" cy="605455"/>
          </a:xfrm>
          <a:prstGeom prst="rect">
            <a:avLst/>
          </a:prstGeom>
        </p:spPr>
      </p:pic>
      <p:sp>
        <p:nvSpPr>
          <p:cNvPr id="11" name="Title 1">
            <a:extLst>
              <a:ext uri="{FF2B5EF4-FFF2-40B4-BE49-F238E27FC236}">
                <a16:creationId xmlns:a16="http://schemas.microsoft.com/office/drawing/2014/main" id="{D122ED39-8FFC-7007-B48F-FE1BA50D5E93}"/>
              </a:ext>
            </a:extLst>
          </p:cNvPr>
          <p:cNvSpPr>
            <a:spLocks noGrp="1"/>
          </p:cNvSpPr>
          <p:nvPr>
            <p:ph type="title"/>
          </p:nvPr>
        </p:nvSpPr>
        <p:spPr>
          <a:xfrm>
            <a:off x="6651320" y="1948419"/>
            <a:ext cx="2492680" cy="1157942"/>
          </a:xfrm>
        </p:spPr>
        <p:txBody>
          <a:bodyPr>
            <a:normAutofit/>
          </a:bodyPr>
          <a:lstStyle/>
          <a:p>
            <a:r>
              <a:rPr lang="en-US" sz="3000" i="1" dirty="0">
                <a:solidFill>
                  <a:srgbClr val="0432FF"/>
                </a:solidFill>
              </a:rPr>
              <a:t>Why is all this a problem? </a:t>
            </a:r>
          </a:p>
        </p:txBody>
      </p:sp>
      <p:sp>
        <p:nvSpPr>
          <p:cNvPr id="14" name="Title 1">
            <a:extLst>
              <a:ext uri="{FF2B5EF4-FFF2-40B4-BE49-F238E27FC236}">
                <a16:creationId xmlns:a16="http://schemas.microsoft.com/office/drawing/2014/main" id="{18B86D2A-DFEE-1992-D936-921649D5ACCF}"/>
              </a:ext>
            </a:extLst>
          </p:cNvPr>
          <p:cNvSpPr txBox="1">
            <a:spLocks/>
          </p:cNvSpPr>
          <p:nvPr/>
        </p:nvSpPr>
        <p:spPr>
          <a:xfrm>
            <a:off x="577468" y="4304333"/>
            <a:ext cx="6988253" cy="1157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9pPr>
          </a:lstStyle>
          <a:p>
            <a:pPr fontAlgn="auto"/>
            <a:r>
              <a:rPr lang="en-US" sz="2000" kern="0" dirty="0">
                <a:solidFill>
                  <a:schemeClr val="tx1"/>
                </a:solidFill>
              </a:rPr>
              <a:t>Imagine a smart camera vendor that sells both outdoor cameras and baby monitors. </a:t>
            </a:r>
          </a:p>
        </p:txBody>
      </p:sp>
      <p:pic>
        <p:nvPicPr>
          <p:cNvPr id="18" name="Picture 17">
            <a:extLst>
              <a:ext uri="{FF2B5EF4-FFF2-40B4-BE49-F238E27FC236}">
                <a16:creationId xmlns:a16="http://schemas.microsoft.com/office/drawing/2014/main" id="{7A5F3D68-51E1-95A7-B0B4-69ACA30D478D}"/>
              </a:ext>
            </a:extLst>
          </p:cNvPr>
          <p:cNvPicPr>
            <a:picLocks noChangeAspect="1"/>
          </p:cNvPicPr>
          <p:nvPr/>
        </p:nvPicPr>
        <p:blipFill>
          <a:blip r:embed="rId4"/>
          <a:srcRect l="3837" t="41235" r="10717" b="45490"/>
          <a:stretch/>
        </p:blipFill>
        <p:spPr>
          <a:xfrm>
            <a:off x="0" y="3431322"/>
            <a:ext cx="8544021" cy="746636"/>
          </a:xfrm>
          <a:prstGeom prst="rect">
            <a:avLst/>
          </a:prstGeom>
        </p:spPr>
      </p:pic>
      <p:sp>
        <p:nvSpPr>
          <p:cNvPr id="19" name="Title 1">
            <a:extLst>
              <a:ext uri="{FF2B5EF4-FFF2-40B4-BE49-F238E27FC236}">
                <a16:creationId xmlns:a16="http://schemas.microsoft.com/office/drawing/2014/main" id="{4349C3DC-7F3B-F6E9-0A43-E014BAB43C06}"/>
              </a:ext>
            </a:extLst>
          </p:cNvPr>
          <p:cNvSpPr txBox="1">
            <a:spLocks/>
          </p:cNvSpPr>
          <p:nvPr/>
        </p:nvSpPr>
        <p:spPr>
          <a:xfrm>
            <a:off x="226739" y="1944703"/>
            <a:ext cx="6336899" cy="1157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000000"/>
                </a:solidFill>
                <a:uFillTx/>
                <a:latin typeface="+mn-lt"/>
                <a:ea typeface="+mn-ea"/>
                <a:cs typeface="+mn-cs"/>
                <a:sym typeface="Helvetica Neue Medium"/>
              </a:defRPr>
            </a:lvl9pPr>
          </a:lstStyle>
          <a:p>
            <a:r>
              <a:rPr lang="en-US" sz="2000" kern="0" dirty="0">
                <a:solidFill>
                  <a:schemeClr val="tx1"/>
                </a:solidFill>
              </a:rPr>
              <a:t>Imagine a vendor that sells both light bulbs and motion sensors. </a:t>
            </a:r>
            <a:endParaRPr lang="en-US" sz="2000" dirty="0"/>
          </a:p>
        </p:txBody>
      </p:sp>
    </p:spTree>
    <p:extLst>
      <p:ext uri="{BB962C8B-B14F-4D97-AF65-F5344CB8AC3E}">
        <p14:creationId xmlns:p14="http://schemas.microsoft.com/office/powerpoint/2010/main" val="35589957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TCP/IP security</a:t>
            </a:r>
            <a:br>
              <a:rPr lang="en-US" dirty="0"/>
            </a:br>
            <a:r>
              <a:rPr lang="en-US" dirty="0"/>
              <a:t>(read the </a:t>
            </a:r>
            <a:r>
              <a:rPr lang="en-US" dirty="0" err="1"/>
              <a:t>Bellovin</a:t>
            </a:r>
            <a:r>
              <a:rPr lang="en-US" dirty="0"/>
              <a:t> paper!)</a:t>
            </a:r>
          </a:p>
        </p:txBody>
      </p:sp>
    </p:spTree>
    <p:extLst>
      <p:ext uri="{BB962C8B-B14F-4D97-AF65-F5344CB8AC3E}">
        <p14:creationId xmlns:p14="http://schemas.microsoft.com/office/powerpoint/2010/main" val="21032804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p:cNvSpPr>
          <p:nvPr>
            <p:ph type="title"/>
          </p:nvPr>
        </p:nvSpPr>
        <p:spPr>
          <a:xfrm>
            <a:off x="892969" y="178594"/>
            <a:ext cx="7358063" cy="1089422"/>
          </a:xfrm>
          <a:prstGeom prst="rect">
            <a:avLst/>
          </a:prstGeom>
        </p:spPr>
        <p:txBody>
          <a:bodyPr>
            <a:normAutofit fontScale="90000"/>
          </a:bodyPr>
          <a:lstStyle>
            <a:lvl1pPr defTabSz="566674">
              <a:defRPr sz="8148"/>
            </a:lvl1pPr>
          </a:lstStyle>
          <a:p>
            <a:pPr lvl="0">
              <a:defRPr sz="1800"/>
            </a:pPr>
            <a:r>
              <a:rPr sz="5729" dirty="0"/>
              <a:t>Network Stack, </a:t>
            </a:r>
            <a:r>
              <a:rPr lang="en-US" sz="5729" dirty="0"/>
              <a:t>yet again</a:t>
            </a:r>
            <a:endParaRPr sz="5729" dirty="0"/>
          </a:p>
        </p:txBody>
      </p:sp>
      <p:sp>
        <p:nvSpPr>
          <p:cNvPr id="387" name="Shape 38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13</a:t>
            </a:fld>
            <a:endParaRPr/>
          </a:p>
        </p:txBody>
      </p:sp>
      <p:sp>
        <p:nvSpPr>
          <p:cNvPr id="388" name="Shape 388"/>
          <p:cNvSpPr/>
          <p:nvPr/>
        </p:nvSpPr>
        <p:spPr>
          <a:xfrm>
            <a:off x="1603328" y="5447109"/>
            <a:ext cx="6567336" cy="884039"/>
          </a:xfrm>
          <a:prstGeom prst="roundRect">
            <a:avLst>
              <a:gd name="adj" fmla="val 15152"/>
            </a:avLst>
          </a:prstGeom>
          <a:solidFill>
            <a:srgbClr val="0433FF"/>
          </a:solidFill>
          <a:ln w="25400">
            <a:solidFill/>
            <a:miter lim="400000"/>
          </a:ln>
          <a:extLst>
            <a:ext uri="{C572A759-6A51-4108-AA02-DFA0A04FC94B}">
              <ma14:wrappingTextBoxFlag xmlns="" xmlns:ma14="http://schemas.microsoft.com/office/mac/drawingml/2011/main" val="1"/>
            </a:ext>
          </a:extLst>
        </p:spPr>
        <p:txBody>
          <a:bodyPr lIns="0" tIns="0" rIns="0" bIns="0" anchor="ctr"/>
          <a:lstStyle>
            <a:lvl1pPr>
              <a:defRPr sz="4000">
                <a:solidFill>
                  <a:srgbClr val="FFFFFF"/>
                </a:solidFill>
                <a:effectLst>
                  <a:outerShdw blurRad="38100" dist="12700" dir="5400000" rotWithShape="0">
                    <a:srgbClr val="000000">
                      <a:alpha val="50000"/>
                    </a:srgbClr>
                  </a:outerShdw>
                </a:effectLst>
              </a:defRPr>
            </a:lvl1pPr>
          </a:lstStyle>
          <a:p>
            <a:pPr lvl="0" algn="ctr">
              <a:defRPr sz="1800">
                <a:solidFill>
                  <a:srgbClr val="000000"/>
                </a:solidFill>
                <a:effectLst/>
              </a:defRPr>
            </a:pPr>
            <a:r>
              <a:rPr sz="2812">
                <a:solidFill>
                  <a:schemeClr val="bg1"/>
                </a:solidFill>
                <a:latin typeface="Gill Sans" charset="0"/>
                <a:ea typeface="Gill Sans" charset="0"/>
                <a:cs typeface="Gill Sans" charset="0"/>
              </a:rPr>
              <a:t>Physical</a:t>
            </a:r>
          </a:p>
        </p:txBody>
      </p:sp>
      <p:sp>
        <p:nvSpPr>
          <p:cNvPr id="389" name="Shape 389"/>
          <p:cNvSpPr/>
          <p:nvPr/>
        </p:nvSpPr>
        <p:spPr>
          <a:xfrm>
            <a:off x="1603328" y="4545211"/>
            <a:ext cx="6567335" cy="884039"/>
          </a:xfrm>
          <a:prstGeom prst="roundRect">
            <a:avLst>
              <a:gd name="adj" fmla="val 15152"/>
            </a:avLst>
          </a:prstGeom>
          <a:solidFill>
            <a:srgbClr val="0433FF"/>
          </a:solidFill>
          <a:ln w="25400">
            <a:solidFill/>
            <a:miter lim="400000"/>
          </a:ln>
          <a:extLst>
            <a:ext uri="{C572A759-6A51-4108-AA02-DFA0A04FC94B}">
              <ma14:wrappingTextBoxFlag xmlns="" xmlns:ma14="http://schemas.microsoft.com/office/mac/drawingml/2011/main" val="1"/>
            </a:ext>
          </a:extLst>
        </p:spPr>
        <p:txBody>
          <a:bodyPr lIns="0" tIns="0" rIns="0" bIns="0" anchor="ctr"/>
          <a:lstStyle>
            <a:lvl1pPr>
              <a:defRPr sz="4000">
                <a:solidFill>
                  <a:srgbClr val="FFFFFF"/>
                </a:solidFill>
                <a:effectLst>
                  <a:outerShdw blurRad="38100" dist="12700" dir="5400000" rotWithShape="0">
                    <a:srgbClr val="000000">
                      <a:alpha val="50000"/>
                    </a:srgbClr>
                  </a:outerShdw>
                </a:effectLst>
              </a:defRPr>
            </a:lvl1pPr>
          </a:lstStyle>
          <a:p>
            <a:pPr lvl="0" algn="ctr">
              <a:defRPr sz="1800">
                <a:solidFill>
                  <a:srgbClr val="000000"/>
                </a:solidFill>
                <a:effectLst/>
              </a:defRPr>
            </a:pPr>
            <a:r>
              <a:rPr sz="2812">
                <a:solidFill>
                  <a:schemeClr val="bg1"/>
                </a:solidFill>
                <a:latin typeface="Gill Sans" charset="0"/>
                <a:ea typeface="Gill Sans" charset="0"/>
                <a:cs typeface="Gill Sans" charset="0"/>
              </a:rPr>
              <a:t>Link</a:t>
            </a:r>
          </a:p>
        </p:txBody>
      </p:sp>
      <p:sp>
        <p:nvSpPr>
          <p:cNvPr id="390" name="Shape 390"/>
          <p:cNvSpPr/>
          <p:nvPr/>
        </p:nvSpPr>
        <p:spPr>
          <a:xfrm>
            <a:off x="1603330" y="3643313"/>
            <a:ext cx="6567334" cy="884039"/>
          </a:xfrm>
          <a:prstGeom prst="roundRect">
            <a:avLst>
              <a:gd name="adj" fmla="val 15152"/>
            </a:avLst>
          </a:prstGeom>
          <a:solidFill>
            <a:srgbClr val="0433FF"/>
          </a:solidFill>
          <a:ln w="25400">
            <a:solidFill/>
            <a:miter lim="400000"/>
          </a:ln>
          <a:extLst>
            <a:ext uri="{C572A759-6A51-4108-AA02-DFA0A04FC94B}">
              <ma14:wrappingTextBoxFlag xmlns="" xmlns:ma14="http://schemas.microsoft.com/office/mac/drawingml/2011/main" val="1"/>
            </a:ext>
          </a:extLst>
        </p:spPr>
        <p:txBody>
          <a:bodyPr lIns="0" tIns="0" rIns="0" bIns="0" anchor="ctr"/>
          <a:lstStyle>
            <a:lvl1pPr>
              <a:defRPr sz="4000">
                <a:solidFill>
                  <a:srgbClr val="FFFFFF"/>
                </a:solidFill>
                <a:effectLst>
                  <a:outerShdw blurRad="38100" dist="12700" dir="5400000" rotWithShape="0">
                    <a:srgbClr val="000000">
                      <a:alpha val="50000"/>
                    </a:srgbClr>
                  </a:outerShdw>
                </a:effectLst>
              </a:defRPr>
            </a:lvl1pPr>
          </a:lstStyle>
          <a:p>
            <a:pPr lvl="0" algn="ctr">
              <a:defRPr sz="1800">
                <a:solidFill>
                  <a:srgbClr val="000000"/>
                </a:solidFill>
                <a:effectLst/>
              </a:defRPr>
            </a:pPr>
            <a:r>
              <a:rPr sz="2812">
                <a:solidFill>
                  <a:schemeClr val="bg1"/>
                </a:solidFill>
                <a:latin typeface="Gill Sans" charset="0"/>
                <a:ea typeface="Gill Sans" charset="0"/>
                <a:cs typeface="Gill Sans" charset="0"/>
              </a:rPr>
              <a:t>Network</a:t>
            </a:r>
          </a:p>
        </p:txBody>
      </p:sp>
      <p:sp>
        <p:nvSpPr>
          <p:cNvPr id="391" name="Shape 391"/>
          <p:cNvSpPr/>
          <p:nvPr/>
        </p:nvSpPr>
        <p:spPr>
          <a:xfrm>
            <a:off x="1603330" y="2741414"/>
            <a:ext cx="6567333" cy="884039"/>
          </a:xfrm>
          <a:prstGeom prst="roundRect">
            <a:avLst>
              <a:gd name="adj" fmla="val 15152"/>
            </a:avLst>
          </a:prstGeom>
          <a:solidFill>
            <a:srgbClr val="0433FF"/>
          </a:solidFill>
          <a:ln w="25400">
            <a:solidFill/>
            <a:miter lim="400000"/>
          </a:ln>
          <a:extLst>
            <a:ext uri="{C572A759-6A51-4108-AA02-DFA0A04FC94B}">
              <ma14:wrappingTextBoxFlag xmlns="" xmlns:ma14="http://schemas.microsoft.com/office/mac/drawingml/2011/main" val="1"/>
            </a:ext>
          </a:extLst>
        </p:spPr>
        <p:txBody>
          <a:bodyPr lIns="0" tIns="0" rIns="0" bIns="0" anchor="ctr"/>
          <a:lstStyle>
            <a:lvl1pPr>
              <a:defRPr sz="4000">
                <a:solidFill>
                  <a:srgbClr val="FFFFFF"/>
                </a:solidFill>
                <a:effectLst>
                  <a:outerShdw blurRad="38100" dist="12700" dir="5400000" rotWithShape="0">
                    <a:srgbClr val="000000">
                      <a:alpha val="50000"/>
                    </a:srgbClr>
                  </a:outerShdw>
                </a:effectLst>
              </a:defRPr>
            </a:lvl1pPr>
          </a:lstStyle>
          <a:p>
            <a:pPr lvl="0" algn="ctr">
              <a:defRPr sz="1800">
                <a:solidFill>
                  <a:srgbClr val="000000"/>
                </a:solidFill>
                <a:effectLst/>
              </a:defRPr>
            </a:pPr>
            <a:r>
              <a:rPr sz="2812" dirty="0">
                <a:solidFill>
                  <a:schemeClr val="bg1"/>
                </a:solidFill>
                <a:latin typeface="Gill Sans" charset="0"/>
                <a:ea typeface="Gill Sans" charset="0"/>
                <a:cs typeface="Gill Sans" charset="0"/>
              </a:rPr>
              <a:t>Transport</a:t>
            </a:r>
          </a:p>
        </p:txBody>
      </p:sp>
      <p:sp>
        <p:nvSpPr>
          <p:cNvPr id="392" name="Shape 392"/>
          <p:cNvSpPr/>
          <p:nvPr/>
        </p:nvSpPr>
        <p:spPr>
          <a:xfrm>
            <a:off x="1603332" y="1732360"/>
            <a:ext cx="6567332" cy="991195"/>
          </a:xfrm>
          <a:prstGeom prst="roundRect">
            <a:avLst>
              <a:gd name="adj" fmla="val 13514"/>
            </a:avLst>
          </a:prstGeom>
          <a:solidFill>
            <a:srgbClr val="0433FF"/>
          </a:solidFill>
          <a:ln w="25400">
            <a:solidFill/>
            <a:miter lim="400000"/>
          </a:ln>
          <a:extLst>
            <a:ext uri="{C572A759-6A51-4108-AA02-DFA0A04FC94B}">
              <ma14:wrappingTextBoxFlag xmlns="" xmlns:ma14="http://schemas.microsoft.com/office/mac/drawingml/2011/main" val="1"/>
            </a:ext>
          </a:extLst>
        </p:spPr>
        <p:txBody>
          <a:bodyPr lIns="0" tIns="0" rIns="0" bIns="0"/>
          <a:lstStyle>
            <a:lvl1pPr>
              <a:defRPr sz="4000">
                <a:solidFill>
                  <a:srgbClr val="FFFFFF"/>
                </a:solidFill>
                <a:effectLst>
                  <a:outerShdw blurRad="38100" dist="12700" dir="5400000" rotWithShape="0">
                    <a:srgbClr val="000000">
                      <a:alpha val="50000"/>
                    </a:srgbClr>
                  </a:outerShdw>
                </a:effectLst>
              </a:defRPr>
            </a:lvl1pPr>
          </a:lstStyle>
          <a:p>
            <a:pPr lvl="0" algn="ctr">
              <a:defRPr sz="1800">
                <a:solidFill>
                  <a:srgbClr val="000000"/>
                </a:solidFill>
                <a:effectLst/>
              </a:defRPr>
            </a:pPr>
            <a:r>
              <a:rPr sz="2812" dirty="0">
                <a:solidFill>
                  <a:schemeClr val="bg1"/>
                </a:solidFill>
                <a:latin typeface="Gill Sans" charset="0"/>
                <a:ea typeface="Gill Sans" charset="0"/>
                <a:cs typeface="Gill Sans" charset="0"/>
              </a:rPr>
              <a:t>Application</a:t>
            </a:r>
          </a:p>
        </p:txBody>
      </p:sp>
      <p:pic>
        <p:nvPicPr>
          <p:cNvPr id="2" name="Picture 1">
            <a:extLst>
              <a:ext uri="{FF2B5EF4-FFF2-40B4-BE49-F238E27FC236}">
                <a16:creationId xmlns:a16="http://schemas.microsoft.com/office/drawing/2014/main" id="{5AC16AFA-8383-538E-92EC-F5E016386391}"/>
              </a:ext>
            </a:extLst>
          </p:cNvPr>
          <p:cNvPicPr>
            <a:picLocks noChangeAspect="1"/>
          </p:cNvPicPr>
          <p:nvPr/>
        </p:nvPicPr>
        <p:blipFill>
          <a:blip r:embed="rId3"/>
          <a:stretch>
            <a:fillRect/>
          </a:stretch>
        </p:blipFill>
        <p:spPr>
          <a:xfrm>
            <a:off x="147613" y="5484844"/>
            <a:ext cx="1213682" cy="1274366"/>
          </a:xfrm>
          <a:prstGeom prst="rect">
            <a:avLst/>
          </a:prstGeom>
        </p:spPr>
      </p:pic>
      <p:grpSp>
        <p:nvGrpSpPr>
          <p:cNvPr id="9" name="Group 8">
            <a:extLst>
              <a:ext uri="{FF2B5EF4-FFF2-40B4-BE49-F238E27FC236}">
                <a16:creationId xmlns:a16="http://schemas.microsoft.com/office/drawing/2014/main" id="{6A148FE0-2B3C-1374-9D5C-1B8CB61ABA2F}"/>
              </a:ext>
            </a:extLst>
          </p:cNvPr>
          <p:cNvGrpSpPr/>
          <p:nvPr/>
        </p:nvGrpSpPr>
        <p:grpSpPr>
          <a:xfrm>
            <a:off x="686215" y="1058169"/>
            <a:ext cx="1340771" cy="946545"/>
            <a:chOff x="686215" y="1058169"/>
            <a:chExt cx="1340771" cy="946545"/>
          </a:xfrm>
        </p:grpSpPr>
        <p:pic>
          <p:nvPicPr>
            <p:cNvPr id="7170" name="Picture 2" descr="IFTTT - Automate work and home - Apps on Google Play">
              <a:extLst>
                <a:ext uri="{FF2B5EF4-FFF2-40B4-BE49-F238E27FC236}">
                  <a16:creationId xmlns:a16="http://schemas.microsoft.com/office/drawing/2014/main" id="{03C7AECE-3FFE-8603-E8A4-9AF0BDBAB8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215" y="1591207"/>
              <a:ext cx="413507" cy="413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7D93F1E-20A9-24E1-7519-F43638E131EB}"/>
                </a:ext>
              </a:extLst>
            </p:cNvPr>
            <p:cNvPicPr>
              <a:picLocks noChangeAspect="1"/>
            </p:cNvPicPr>
            <p:nvPr/>
          </p:nvPicPr>
          <p:blipFill>
            <a:blip r:embed="rId5"/>
            <a:stretch>
              <a:fillRect/>
            </a:stretch>
          </p:blipFill>
          <p:spPr>
            <a:xfrm>
              <a:off x="695603" y="1058169"/>
              <a:ext cx="1331383" cy="884039"/>
            </a:xfrm>
            <a:prstGeom prst="rect">
              <a:avLst/>
            </a:prstGeom>
          </p:spPr>
        </p:pic>
      </p:grpSp>
    </p:spTree>
    <p:extLst>
      <p:ext uri="{BB962C8B-B14F-4D97-AF65-F5344CB8AC3E}">
        <p14:creationId xmlns:p14="http://schemas.microsoft.com/office/powerpoint/2010/main" val="10663005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88"/>
                                        </p:tgtEl>
                                        <p:attrNameLst>
                                          <p:attrName>style.visibility</p:attrName>
                                        </p:attrNameLst>
                                      </p:cBhvr>
                                      <p:to>
                                        <p:strVal val="visible"/>
                                      </p:to>
                                    </p:set>
                                    <p:anim calcmode="lin" valueType="num">
                                      <p:cBhvr>
                                        <p:cTn id="7" dur="500" fill="hold"/>
                                        <p:tgtEl>
                                          <p:spTgt spid="388"/>
                                        </p:tgtEl>
                                        <p:attrNameLst>
                                          <p:attrName>ppt_x</p:attrName>
                                        </p:attrNameLst>
                                      </p:cBhvr>
                                      <p:tavLst>
                                        <p:tav tm="0">
                                          <p:val>
                                            <p:strVal val="0-#ppt_w/2"/>
                                          </p:val>
                                        </p:tav>
                                        <p:tav tm="100000">
                                          <p:val>
                                            <p:strVal val="#ppt_x"/>
                                          </p:val>
                                        </p:tav>
                                      </p:tavLst>
                                    </p:anim>
                                    <p:anim calcmode="lin" valueType="num">
                                      <p:cBhvr>
                                        <p:cTn id="8" dur="500" fill="hold"/>
                                        <p:tgtEl>
                                          <p:spTgt spid="3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389"/>
                                        </p:tgtEl>
                                        <p:attrNameLst>
                                          <p:attrName>style.visibility</p:attrName>
                                        </p:attrNameLst>
                                      </p:cBhvr>
                                      <p:to>
                                        <p:strVal val="visible"/>
                                      </p:to>
                                    </p:set>
                                    <p:anim calcmode="lin" valueType="num">
                                      <p:cBhvr>
                                        <p:cTn id="13" dur="500" fill="hold"/>
                                        <p:tgtEl>
                                          <p:spTgt spid="389"/>
                                        </p:tgtEl>
                                        <p:attrNameLst>
                                          <p:attrName>ppt_x</p:attrName>
                                        </p:attrNameLst>
                                      </p:cBhvr>
                                      <p:tavLst>
                                        <p:tav tm="0">
                                          <p:val>
                                            <p:strVal val="0-#ppt_w/2"/>
                                          </p:val>
                                        </p:tav>
                                        <p:tav tm="100000">
                                          <p:val>
                                            <p:strVal val="#ppt_x"/>
                                          </p:val>
                                        </p:tav>
                                      </p:tavLst>
                                    </p:anim>
                                    <p:anim calcmode="lin" valueType="num">
                                      <p:cBhvr>
                                        <p:cTn id="14" dur="500" fill="hold"/>
                                        <p:tgtEl>
                                          <p:spTgt spid="38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390"/>
                                        </p:tgtEl>
                                        <p:attrNameLst>
                                          <p:attrName>style.visibility</p:attrName>
                                        </p:attrNameLst>
                                      </p:cBhvr>
                                      <p:to>
                                        <p:strVal val="visible"/>
                                      </p:to>
                                    </p:set>
                                    <p:anim calcmode="lin" valueType="num">
                                      <p:cBhvr>
                                        <p:cTn id="19" dur="500" fill="hold"/>
                                        <p:tgtEl>
                                          <p:spTgt spid="390"/>
                                        </p:tgtEl>
                                        <p:attrNameLst>
                                          <p:attrName>ppt_x</p:attrName>
                                        </p:attrNameLst>
                                      </p:cBhvr>
                                      <p:tavLst>
                                        <p:tav tm="0">
                                          <p:val>
                                            <p:strVal val="0-#ppt_w/2"/>
                                          </p:val>
                                        </p:tav>
                                        <p:tav tm="100000">
                                          <p:val>
                                            <p:strVal val="#ppt_x"/>
                                          </p:val>
                                        </p:tav>
                                      </p:tavLst>
                                    </p:anim>
                                    <p:anim calcmode="lin" valueType="num">
                                      <p:cBhvr>
                                        <p:cTn id="20" dur="500" fill="hold"/>
                                        <p:tgtEl>
                                          <p:spTgt spid="39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391"/>
                                        </p:tgtEl>
                                        <p:attrNameLst>
                                          <p:attrName>style.visibility</p:attrName>
                                        </p:attrNameLst>
                                      </p:cBhvr>
                                      <p:to>
                                        <p:strVal val="visible"/>
                                      </p:to>
                                    </p:set>
                                    <p:anim calcmode="lin" valueType="num">
                                      <p:cBhvr>
                                        <p:cTn id="25" dur="500" fill="hold"/>
                                        <p:tgtEl>
                                          <p:spTgt spid="391"/>
                                        </p:tgtEl>
                                        <p:attrNameLst>
                                          <p:attrName>ppt_x</p:attrName>
                                        </p:attrNameLst>
                                      </p:cBhvr>
                                      <p:tavLst>
                                        <p:tav tm="0">
                                          <p:val>
                                            <p:strVal val="0-#ppt_w/2"/>
                                          </p:val>
                                        </p:tav>
                                        <p:tav tm="100000">
                                          <p:val>
                                            <p:strVal val="#ppt_x"/>
                                          </p:val>
                                        </p:tav>
                                      </p:tavLst>
                                    </p:anim>
                                    <p:anim calcmode="lin" valueType="num">
                                      <p:cBhvr>
                                        <p:cTn id="26" dur="500" fill="hold"/>
                                        <p:tgtEl>
                                          <p:spTgt spid="39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392"/>
                                        </p:tgtEl>
                                        <p:attrNameLst>
                                          <p:attrName>style.visibility</p:attrName>
                                        </p:attrNameLst>
                                      </p:cBhvr>
                                      <p:to>
                                        <p:strVal val="visible"/>
                                      </p:to>
                                    </p:set>
                                    <p:anim calcmode="lin" valueType="num">
                                      <p:cBhvr>
                                        <p:cTn id="31" dur="500" fill="hold"/>
                                        <p:tgtEl>
                                          <p:spTgt spid="392"/>
                                        </p:tgtEl>
                                        <p:attrNameLst>
                                          <p:attrName>ppt_x</p:attrName>
                                        </p:attrNameLst>
                                      </p:cBhvr>
                                      <p:tavLst>
                                        <p:tav tm="0">
                                          <p:val>
                                            <p:strVal val="0-#ppt_w/2"/>
                                          </p:val>
                                        </p:tav>
                                        <p:tav tm="100000">
                                          <p:val>
                                            <p:strVal val="#ppt_x"/>
                                          </p:val>
                                        </p:tav>
                                      </p:tavLst>
                                    </p:anim>
                                    <p:anim calcmode="lin" valueType="num">
                                      <p:cBhvr>
                                        <p:cTn id="32" dur="500" fill="hold"/>
                                        <p:tgtEl>
                                          <p:spTgt spid="39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391"/>
                                        </p:tgtEl>
                                        <p:attrNameLst>
                                          <p:attrName>fillcolor</p:attrName>
                                        </p:attrNameLst>
                                      </p:cBhvr>
                                      <p:to>
                                        <a:schemeClr val="accent2"/>
                                      </p:to>
                                    </p:animClr>
                                    <p:set>
                                      <p:cBhvr>
                                        <p:cTn id="37" dur="2000" fill="hold"/>
                                        <p:tgtEl>
                                          <p:spTgt spid="391"/>
                                        </p:tgtEl>
                                        <p:attrNameLst>
                                          <p:attrName>fill.type</p:attrName>
                                        </p:attrNameLst>
                                      </p:cBhvr>
                                      <p:to>
                                        <p:strVal val="solid"/>
                                      </p:to>
                                    </p:set>
                                    <p:set>
                                      <p:cBhvr>
                                        <p:cTn id="38" dur="2000" fill="hold"/>
                                        <p:tgtEl>
                                          <p:spTgt spid="391"/>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advAuto="0"/>
      <p:bldP spid="389" grpId="0" animBg="1" advAuto="0"/>
      <p:bldP spid="390" grpId="0" animBg="1" advAuto="0"/>
      <p:bldP spid="391" grpId="0" animBg="1" advAuto="0"/>
      <p:bldP spid="39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pPr lvl="0">
              <a:defRPr sz="1800"/>
            </a:pPr>
            <a:r>
              <a:rPr sz="5906"/>
              <a:t>Networking</a:t>
            </a:r>
          </a:p>
        </p:txBody>
      </p:sp>
      <p:sp>
        <p:nvSpPr>
          <p:cNvPr id="61" name="Shape 61"/>
          <p:cNvSpPr>
            <a:spLocks noGrp="1"/>
          </p:cNvSpPr>
          <p:nvPr>
            <p:ph type="body" idx="1"/>
          </p:nvPr>
        </p:nvSpPr>
        <p:spPr>
          <a:xfrm>
            <a:off x="793376" y="1624012"/>
            <a:ext cx="7557247" cy="4525963"/>
          </a:xfrm>
          <a:prstGeom prst="rect">
            <a:avLst/>
          </a:prstGeom>
        </p:spPr>
        <p:txBody>
          <a:bodyPr anchor="t">
            <a:normAutofit/>
          </a:bodyPr>
          <a:lstStyle/>
          <a:p>
            <a:pPr marL="456291" indent="-293330" defTabSz="299848">
              <a:spcBef>
                <a:spcPts val="1195"/>
              </a:spcBef>
              <a:defRPr sz="1800"/>
            </a:pPr>
            <a:r>
              <a:rPr sz="2412" dirty="0"/>
              <a:t>Fundamentally about transmitting information between two devices</a:t>
            </a:r>
          </a:p>
          <a:p>
            <a:pPr marL="456291" indent="-293330" defTabSz="299848">
              <a:spcBef>
                <a:spcPts val="1195"/>
              </a:spcBef>
              <a:defRPr sz="1800"/>
            </a:pPr>
            <a:r>
              <a:rPr lang="en-US" sz="2412" dirty="0"/>
              <a:t>C</a:t>
            </a:r>
            <a:r>
              <a:rPr sz="2412" dirty="0"/>
              <a:t>ommunication is now possible between any two devices anywhere (just about)</a:t>
            </a:r>
          </a:p>
          <a:p>
            <a:pPr marL="677452" lvl="1" indent="-286345" defTabSz="299848">
              <a:spcBef>
                <a:spcPts val="1195"/>
              </a:spcBef>
              <a:defRPr sz="1800"/>
            </a:pPr>
            <a:r>
              <a:rPr sz="2104" dirty="0"/>
              <a:t>Lots of abstraction involved</a:t>
            </a:r>
            <a:r>
              <a:rPr lang="en-US" sz="2104" dirty="0"/>
              <a:t> (see previous slide)</a:t>
            </a:r>
            <a:endParaRPr sz="2104" dirty="0"/>
          </a:p>
          <a:p>
            <a:pPr marL="677452" lvl="1" indent="-286345" defTabSz="299848">
              <a:spcBef>
                <a:spcPts val="1195"/>
              </a:spcBef>
              <a:defRPr sz="1800"/>
            </a:pPr>
            <a:r>
              <a:rPr sz="2104" dirty="0"/>
              <a:t>Lots of network components</a:t>
            </a:r>
            <a:r>
              <a:rPr lang="en-US" sz="2104" dirty="0"/>
              <a:t>  (routers)</a:t>
            </a:r>
            <a:endParaRPr sz="2104" dirty="0"/>
          </a:p>
          <a:p>
            <a:pPr marL="677452" lvl="1" indent="-286345" defTabSz="299848">
              <a:spcBef>
                <a:spcPts val="1195"/>
              </a:spcBef>
              <a:defRPr sz="1800"/>
            </a:pPr>
            <a:r>
              <a:rPr sz="2104" dirty="0"/>
              <a:t>Standard protocols</a:t>
            </a:r>
            <a:r>
              <a:rPr lang="en-US" sz="2104" dirty="0"/>
              <a:t>  (e.g., IP, TCP, UDP)</a:t>
            </a:r>
            <a:endParaRPr sz="2104" dirty="0"/>
          </a:p>
          <a:p>
            <a:pPr marL="677452" lvl="1" indent="-286345" defTabSz="299848">
              <a:spcBef>
                <a:spcPts val="1195"/>
              </a:spcBef>
              <a:defRPr sz="1800"/>
            </a:pPr>
            <a:r>
              <a:rPr sz="2104" dirty="0"/>
              <a:t>Wired and wireless</a:t>
            </a:r>
          </a:p>
          <a:p>
            <a:pPr marL="456291" indent="-293330" defTabSz="299848">
              <a:spcBef>
                <a:spcPts val="1195"/>
              </a:spcBef>
              <a:defRPr sz="1800"/>
            </a:pPr>
            <a:r>
              <a:rPr sz="2412" dirty="0"/>
              <a:t>What about ensuring </a:t>
            </a:r>
            <a:r>
              <a:rPr sz="2412" i="1" dirty="0">
                <a:solidFill>
                  <a:srgbClr val="0433FF"/>
                </a:solidFill>
              </a:rPr>
              <a:t>security</a:t>
            </a:r>
            <a:r>
              <a:rPr sz="2412" dirty="0"/>
              <a:t>?</a:t>
            </a:r>
          </a:p>
        </p:txBody>
      </p:sp>
      <p:sp>
        <p:nvSpPr>
          <p:cNvPr id="62" name="Shape 6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14</a:t>
            </a:fld>
            <a:endParaRPr/>
          </a:p>
        </p:txBody>
      </p:sp>
    </p:spTree>
    <p:extLst>
      <p:ext uri="{BB962C8B-B14F-4D97-AF65-F5344CB8AC3E}">
        <p14:creationId xmlns:p14="http://schemas.microsoft.com/office/powerpoint/2010/main" val="210216643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nchor="t"/>
          <a:lstStyle/>
          <a:p>
            <a:pPr lvl="0">
              <a:defRPr sz="1800"/>
            </a:pPr>
            <a:r>
              <a:rPr sz="5906"/>
              <a:t>Network Security</a:t>
            </a:r>
          </a:p>
        </p:txBody>
      </p:sp>
      <p:sp>
        <p:nvSpPr>
          <p:cNvPr id="65" name="Shape 65"/>
          <p:cNvSpPr>
            <a:spLocks noGrp="1"/>
          </p:cNvSpPr>
          <p:nvPr>
            <p:ph type="body" idx="1"/>
          </p:nvPr>
        </p:nvSpPr>
        <p:spPr>
          <a:xfrm>
            <a:off x="71438" y="2074227"/>
            <a:ext cx="4911328" cy="4355148"/>
          </a:xfrm>
          <a:prstGeom prst="rect">
            <a:avLst/>
          </a:prstGeom>
        </p:spPr>
        <p:txBody>
          <a:bodyPr anchor="t"/>
          <a:lstStyle/>
          <a:p>
            <a:pPr marL="618805" indent="-397803" defTabSz="406644">
              <a:spcBef>
                <a:spcPts val="1617"/>
              </a:spcBef>
              <a:defRPr sz="1800"/>
            </a:pPr>
            <a:r>
              <a:rPr sz="2923" dirty="0"/>
              <a:t>Every machine is connected</a:t>
            </a:r>
          </a:p>
          <a:p>
            <a:pPr marL="928208" lvl="1" indent="-397803" defTabSz="406644">
              <a:spcBef>
                <a:spcPts val="1617"/>
              </a:spcBef>
              <a:defRPr sz="1800"/>
            </a:pPr>
            <a:r>
              <a:rPr sz="2923" dirty="0"/>
              <a:t>No barrier to entry</a:t>
            </a:r>
          </a:p>
          <a:p>
            <a:pPr marL="928208" lvl="1" indent="-397803" defTabSz="406644">
              <a:spcBef>
                <a:spcPts val="1617"/>
              </a:spcBef>
              <a:defRPr sz="1800"/>
            </a:pPr>
            <a:r>
              <a:rPr lang="en-US" sz="2923" dirty="0"/>
              <a:t>Lots of users. </a:t>
            </a:r>
            <a:br>
              <a:rPr lang="en-US" sz="2923" dirty="0"/>
            </a:br>
            <a:r>
              <a:rPr lang="en-US" sz="2923" dirty="0"/>
              <a:t>No inherent way to identify a specific user operating a specific computer. </a:t>
            </a:r>
            <a:endParaRPr sz="2923" dirty="0"/>
          </a:p>
        </p:txBody>
      </p:sp>
      <p:sp>
        <p:nvSpPr>
          <p:cNvPr id="66" name="Shape 6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15</a:t>
            </a:fld>
            <a:endParaRPr/>
          </a:p>
        </p:txBody>
      </p:sp>
      <p:pic>
        <p:nvPicPr>
          <p:cNvPr id="67" name="internet_dog.jpg"/>
          <p:cNvPicPr/>
          <p:nvPr/>
        </p:nvPicPr>
        <p:blipFill>
          <a:blip r:embed="rId3"/>
          <a:stretch>
            <a:fillRect/>
          </a:stretch>
        </p:blipFill>
        <p:spPr>
          <a:xfrm>
            <a:off x="5359919" y="1963520"/>
            <a:ext cx="3558160" cy="3973712"/>
          </a:xfrm>
          <a:prstGeom prst="rect">
            <a:avLst/>
          </a:prstGeom>
          <a:ln w="12700">
            <a:miter lim="400000"/>
          </a:ln>
        </p:spPr>
      </p:pic>
    </p:spTree>
    <p:extLst>
      <p:ext uri="{BB962C8B-B14F-4D97-AF65-F5344CB8AC3E}">
        <p14:creationId xmlns:p14="http://schemas.microsoft.com/office/powerpoint/2010/main" val="71031260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p:cNvSpPr>
          <p:nvPr>
            <p:ph type="sldNum" sz="quarter" idx="4294967295"/>
          </p:nvPr>
        </p:nvSpPr>
        <p:spPr>
          <a:xfrm>
            <a:off x="4446984" y="6509742"/>
            <a:ext cx="241102" cy="258961"/>
          </a:xfrm>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16</a:t>
            </a:fld>
            <a:endParaRPr/>
          </a:p>
        </p:txBody>
      </p:sp>
      <p:pic>
        <p:nvPicPr>
          <p:cNvPr id="72" name="droppedImage.tiff"/>
          <p:cNvPicPr/>
          <p:nvPr/>
        </p:nvPicPr>
        <p:blipFill>
          <a:blip r:embed="rId3"/>
          <a:stretch>
            <a:fillRect/>
          </a:stretch>
        </p:blipFill>
        <p:spPr>
          <a:xfrm>
            <a:off x="0" y="-339328"/>
            <a:ext cx="9144000" cy="9144000"/>
          </a:xfrm>
          <a:prstGeom prst="rect">
            <a:avLst/>
          </a:prstGeom>
          <a:ln w="12700">
            <a:miter lim="400000"/>
          </a:ln>
        </p:spPr>
      </p:pic>
    </p:spTree>
    <p:extLst>
      <p:ext uri="{BB962C8B-B14F-4D97-AF65-F5344CB8AC3E}">
        <p14:creationId xmlns:p14="http://schemas.microsoft.com/office/powerpoint/2010/main" val="91431129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title"/>
          </p:nvPr>
        </p:nvSpPr>
        <p:spPr>
          <a:prstGeom prst="rect">
            <a:avLst/>
          </a:prstGeom>
        </p:spPr>
        <p:txBody>
          <a:bodyPr/>
          <a:lstStyle/>
          <a:p>
            <a:pPr lvl="0">
              <a:defRPr sz="1800"/>
            </a:pPr>
            <a:r>
              <a:rPr sz="5906"/>
              <a:t>Exploiting the network</a:t>
            </a:r>
          </a:p>
        </p:txBody>
      </p:sp>
      <p:sp>
        <p:nvSpPr>
          <p:cNvPr id="80" name="Shape 80"/>
          <p:cNvSpPr>
            <a:spLocks noGrp="1"/>
          </p:cNvSpPr>
          <p:nvPr>
            <p:ph type="body" idx="1"/>
          </p:nvPr>
        </p:nvSpPr>
        <p:spPr>
          <a:prstGeom prst="rect">
            <a:avLst/>
          </a:prstGeom>
        </p:spPr>
        <p:txBody>
          <a:bodyPr/>
          <a:lstStyle/>
          <a:p>
            <a:pPr marL="618805" indent="-397803" defTabSz="406644">
              <a:spcBef>
                <a:spcPts val="1617"/>
              </a:spcBef>
              <a:defRPr sz="1800"/>
            </a:pPr>
            <a:r>
              <a:rPr sz="2923" dirty="0"/>
              <a:t>The Internet is extremely vulnerable to attack</a:t>
            </a:r>
          </a:p>
          <a:p>
            <a:pPr marL="928208" lvl="1" indent="-397803" defTabSz="406644">
              <a:spcBef>
                <a:spcPts val="1617"/>
              </a:spcBef>
              <a:defRPr sz="1800"/>
            </a:pPr>
            <a:r>
              <a:rPr sz="2923" dirty="0"/>
              <a:t>it is a huge open system ...</a:t>
            </a:r>
          </a:p>
          <a:p>
            <a:pPr marL="928208" lvl="1" indent="-397803" defTabSz="406644">
              <a:spcBef>
                <a:spcPts val="1617"/>
              </a:spcBef>
              <a:defRPr sz="1800"/>
            </a:pPr>
            <a:r>
              <a:rPr sz="2923" dirty="0"/>
              <a:t>which adheres to the end-to-end principle</a:t>
            </a:r>
          </a:p>
          <a:p>
            <a:pPr marL="1237611" lvl="2" indent="-397803" defTabSz="406644">
              <a:spcBef>
                <a:spcPts val="1617"/>
              </a:spcBef>
              <a:defRPr sz="1800"/>
            </a:pPr>
            <a:r>
              <a:rPr sz="2923" i="1" dirty="0">
                <a:solidFill>
                  <a:srgbClr val="0432FF"/>
                </a:solidFill>
              </a:rPr>
              <a:t>smart end-points, dumb network</a:t>
            </a:r>
          </a:p>
          <a:p>
            <a:pPr marL="618805" indent="-397803" defTabSz="406644">
              <a:spcBef>
                <a:spcPts val="1617"/>
              </a:spcBef>
              <a:defRPr sz="1800"/>
            </a:pPr>
            <a:r>
              <a:rPr sz="2923" dirty="0"/>
              <a:t>Can you think of any large-scale attacks that would be enabled by this setup?</a:t>
            </a:r>
          </a:p>
        </p:txBody>
      </p:sp>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17</a:t>
            </a:fld>
            <a:endParaRPr/>
          </a:p>
        </p:txBody>
      </p:sp>
    </p:spTree>
    <p:extLst>
      <p:ext uri="{BB962C8B-B14F-4D97-AF65-F5344CB8AC3E}">
        <p14:creationId xmlns:p14="http://schemas.microsoft.com/office/powerpoint/2010/main" val="3340161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prstGeom prst="rect">
            <a:avLst/>
          </a:prstGeom>
        </p:spPr>
        <p:txBody>
          <a:bodyPr/>
          <a:lstStyle/>
          <a:p>
            <a:pPr defTabSz="390213">
              <a:defRPr sz="1800"/>
            </a:pPr>
            <a:r>
              <a:rPr sz="5610"/>
              <a:t>Network Security: </a:t>
            </a:r>
          </a:p>
          <a:p>
            <a:pPr defTabSz="390213">
              <a:defRPr sz="1800"/>
            </a:pPr>
            <a:r>
              <a:rPr sz="5610"/>
              <a:t>The high bits</a:t>
            </a:r>
          </a:p>
        </p:txBody>
      </p:sp>
      <p:sp>
        <p:nvSpPr>
          <p:cNvPr id="86" name="Shape 86"/>
          <p:cNvSpPr>
            <a:spLocks noGrp="1"/>
          </p:cNvSpPr>
          <p:nvPr>
            <p:ph type="body" idx="1"/>
          </p:nvPr>
        </p:nvSpPr>
        <p:spPr>
          <a:xfrm>
            <a:off x="892969" y="2384226"/>
            <a:ext cx="7358063" cy="3580805"/>
          </a:xfrm>
          <a:prstGeom prst="rect">
            <a:avLst/>
          </a:prstGeom>
        </p:spPr>
        <p:txBody>
          <a:bodyPr/>
          <a:lstStyle/>
          <a:p>
            <a:pPr marL="575051" indent="-369676" defTabSz="377890">
              <a:spcBef>
                <a:spcPts val="1547"/>
              </a:spcBef>
              <a:defRPr sz="1800"/>
            </a:pPr>
            <a:r>
              <a:rPr sz="2717"/>
              <a:t>The network is …</a:t>
            </a:r>
          </a:p>
          <a:p>
            <a:pPr marL="862576" lvl="1" indent="-369676" defTabSz="377890">
              <a:spcBef>
                <a:spcPts val="1547"/>
              </a:spcBef>
              <a:defRPr sz="1800"/>
            </a:pPr>
            <a:r>
              <a:rPr sz="2717"/>
              <a:t>… a collection of interconnected computers</a:t>
            </a:r>
          </a:p>
          <a:p>
            <a:pPr marL="862576" lvl="1" indent="-369676" defTabSz="377890">
              <a:spcBef>
                <a:spcPts val="1547"/>
              </a:spcBef>
              <a:defRPr sz="1800"/>
            </a:pPr>
            <a:r>
              <a:rPr sz="2717"/>
              <a:t>… with resources that must be protected </a:t>
            </a:r>
          </a:p>
          <a:p>
            <a:pPr marL="862576" lvl="1" indent="-369676" defTabSz="377890">
              <a:spcBef>
                <a:spcPts val="1547"/>
              </a:spcBef>
              <a:defRPr sz="1800"/>
            </a:pPr>
            <a:r>
              <a:rPr sz="2717"/>
              <a:t>… from unwanted inspection or modification</a:t>
            </a:r>
          </a:p>
          <a:p>
            <a:pPr marL="862576" lvl="1" indent="-369676" defTabSz="377890">
              <a:spcBef>
                <a:spcPts val="1547"/>
              </a:spcBef>
              <a:defRPr sz="1800"/>
            </a:pPr>
            <a:r>
              <a:rPr sz="2717"/>
              <a:t>… while maintaining adequate quality of service.</a:t>
            </a:r>
          </a:p>
        </p:txBody>
      </p:sp>
      <p:sp>
        <p:nvSpPr>
          <p:cNvPr id="87" name="Shape 8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18</a:t>
            </a:fld>
            <a:endParaRPr/>
          </a:p>
        </p:txBody>
      </p:sp>
    </p:spTree>
    <p:extLst>
      <p:ext uri="{BB962C8B-B14F-4D97-AF65-F5344CB8AC3E}">
        <p14:creationId xmlns:p14="http://schemas.microsoft.com/office/powerpoint/2010/main" val="32974502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prstGeom prst="rect">
            <a:avLst/>
          </a:prstGeom>
        </p:spPr>
        <p:txBody>
          <a:bodyPr/>
          <a:lstStyle/>
          <a:p>
            <a:pPr defTabSz="390213">
              <a:defRPr sz="1800"/>
            </a:pPr>
            <a:r>
              <a:rPr sz="5610"/>
              <a:t>Network Security: </a:t>
            </a:r>
          </a:p>
          <a:p>
            <a:pPr defTabSz="390213">
              <a:defRPr sz="1800"/>
            </a:pPr>
            <a:r>
              <a:rPr sz="5610"/>
              <a:t>The high bits</a:t>
            </a:r>
          </a:p>
        </p:txBody>
      </p:sp>
      <p:sp>
        <p:nvSpPr>
          <p:cNvPr id="90" name="Shape 90"/>
          <p:cNvSpPr>
            <a:spLocks noGrp="1"/>
          </p:cNvSpPr>
          <p:nvPr>
            <p:ph type="body" idx="1"/>
          </p:nvPr>
        </p:nvSpPr>
        <p:spPr>
          <a:xfrm>
            <a:off x="457200" y="2026024"/>
            <a:ext cx="8229600" cy="4100139"/>
          </a:xfrm>
          <a:prstGeom prst="rect">
            <a:avLst/>
          </a:prstGeom>
        </p:spPr>
        <p:txBody>
          <a:bodyPr/>
          <a:lstStyle>
            <a:lvl2pPr>
              <a:defRPr>
                <a:solidFill>
                  <a:srgbClr val="FF2600"/>
                </a:solidFill>
                <a:latin typeface="Chalkduster"/>
                <a:ea typeface="Chalkduster"/>
                <a:cs typeface="Chalkduster"/>
                <a:sym typeface="Chalkduster"/>
              </a:defRPr>
            </a:lvl2pPr>
          </a:lstStyle>
          <a:p>
            <a:pPr lvl="0">
              <a:defRPr sz="1800"/>
            </a:pPr>
            <a:r>
              <a:rPr sz="2953" dirty="0"/>
              <a:t>Network Security (one of many possible definitions):</a:t>
            </a:r>
          </a:p>
          <a:p>
            <a:pPr lvl="1">
              <a:defRPr sz="1800">
                <a:solidFill>
                  <a:srgbClr val="000000"/>
                </a:solidFill>
              </a:defRPr>
            </a:pPr>
            <a:r>
              <a:rPr sz="2953" dirty="0">
                <a:solidFill>
                  <a:srgbClr val="FF0000"/>
                </a:solidFill>
              </a:rPr>
              <a:t>Securing the network infrastructure such that the integrity, confidentiality, and availability of the resources is maintained.</a:t>
            </a:r>
          </a:p>
        </p:txBody>
      </p:sp>
      <p:sp>
        <p:nvSpPr>
          <p:cNvPr id="91" name="Shape 9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19</a:t>
            </a:fld>
            <a:endParaRPr/>
          </a:p>
        </p:txBody>
      </p:sp>
    </p:spTree>
    <p:extLst>
      <p:ext uri="{BB962C8B-B14F-4D97-AF65-F5344CB8AC3E}">
        <p14:creationId xmlns:p14="http://schemas.microsoft.com/office/powerpoint/2010/main" val="15168931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lass Notes"/>
          <p:cNvSpPr txBox="1">
            <a:spLocks noGrp="1"/>
          </p:cNvSpPr>
          <p:nvPr>
            <p:ph type="title"/>
          </p:nvPr>
        </p:nvSpPr>
        <p:spPr>
          <a:xfrm>
            <a:off x="457200" y="124325"/>
            <a:ext cx="8229600" cy="1143000"/>
          </a:xfrm>
          <a:prstGeom prst="rect">
            <a:avLst/>
          </a:prstGeom>
        </p:spPr>
        <p:txBody>
          <a:bodyPr/>
          <a:lstStyle>
            <a:lvl1pPr defTabSz="519937">
              <a:defRPr sz="7119"/>
            </a:lvl1pPr>
          </a:lstStyle>
          <a:p>
            <a:r>
              <a:rPr dirty="0"/>
              <a:t>Class Notes</a:t>
            </a:r>
          </a:p>
        </p:txBody>
      </p:sp>
      <p:sp>
        <p:nvSpPr>
          <p:cNvPr id="152" name="Project report reminder"/>
          <p:cNvSpPr txBox="1">
            <a:spLocks noGrp="1"/>
          </p:cNvSpPr>
          <p:nvPr>
            <p:ph type="body" sz="quarter" idx="1"/>
          </p:nvPr>
        </p:nvSpPr>
        <p:spPr>
          <a:xfrm>
            <a:off x="3006039" y="2101253"/>
            <a:ext cx="3131922" cy="1430713"/>
          </a:xfrm>
          <a:prstGeom prst="rect">
            <a:avLst/>
          </a:prstGeom>
        </p:spPr>
        <p:txBody>
          <a:bodyPr/>
          <a:lstStyle>
            <a:lvl1pPr>
              <a:defRPr b="1"/>
            </a:lvl1pPr>
          </a:lstStyle>
          <a:p>
            <a:pPr marL="0" indent="0">
              <a:buNone/>
            </a:pPr>
            <a:r>
              <a:rPr lang="en-US" sz="4000" dirty="0">
                <a:solidFill>
                  <a:srgbClr val="C00000"/>
                </a:solidFill>
              </a:rPr>
              <a:t>Quiz time! </a:t>
            </a:r>
            <a:endParaRPr sz="4000" dirty="0">
              <a:solidFill>
                <a:srgbClr val="C00000"/>
              </a:solidFill>
            </a:endParaRPr>
          </a:p>
        </p:txBody>
      </p:sp>
      <p:sp>
        <p:nvSpPr>
          <p:cNvPr id="153" name="Demo your project by meeting in-person…"/>
          <p:cNvSpPr txBox="1"/>
          <p:nvPr/>
        </p:nvSpPr>
        <p:spPr>
          <a:xfrm>
            <a:off x="748109" y="3531966"/>
            <a:ext cx="7938691" cy="2081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fontScale="92500"/>
          </a:bodyPr>
          <a:lstStyle/>
          <a:p>
            <a:pPr marL="157157" indent="-157157" defTabSz="328600">
              <a:spcBef>
                <a:spcPts val="1195"/>
              </a:spcBef>
              <a:buSzPct val="145000"/>
              <a:buChar char="•"/>
              <a:defRPr sz="2560" b="0"/>
            </a:pPr>
            <a:r>
              <a:rPr lang="en-US" dirty="0"/>
              <a:t>Project report submission was </a:t>
            </a:r>
            <a:r>
              <a:rPr lang="en-US" b="1" i="1" dirty="0"/>
              <a:t>yesterday</a:t>
            </a:r>
            <a:r>
              <a:rPr lang="en-US" dirty="0"/>
              <a:t>. </a:t>
            </a:r>
          </a:p>
          <a:p>
            <a:pPr marL="157157" indent="-157157" defTabSz="328600">
              <a:spcBef>
                <a:spcPts val="1195"/>
              </a:spcBef>
              <a:buSzPct val="145000"/>
              <a:buChar char="•"/>
              <a:defRPr sz="2560" b="0"/>
            </a:pPr>
            <a:r>
              <a:rPr lang="en-US" dirty="0"/>
              <a:t>Next class</a:t>
            </a:r>
          </a:p>
          <a:p>
            <a:pPr marL="614357" lvl="1" indent="-157157" defTabSz="328600">
              <a:spcBef>
                <a:spcPts val="1195"/>
              </a:spcBef>
              <a:buSzPct val="145000"/>
              <a:buChar char="•"/>
              <a:defRPr sz="2560" b="0"/>
            </a:pPr>
            <a:r>
              <a:rPr lang="en-US" dirty="0"/>
              <a:t>Outline of the next project – </a:t>
            </a:r>
            <a:r>
              <a:rPr lang="en-US" b="1" dirty="0"/>
              <a:t>Security analysis of IoT apps</a:t>
            </a:r>
          </a:p>
          <a:p>
            <a:pPr marL="614357" lvl="1" indent="-157157" defTabSz="328600">
              <a:spcBef>
                <a:spcPts val="1195"/>
              </a:spcBef>
              <a:buSzPct val="145000"/>
              <a:buChar char="•"/>
              <a:defRPr sz="2560" b="0"/>
            </a:pPr>
            <a:r>
              <a:rPr lang="en-US" dirty="0"/>
              <a:t>Similar to before, you will submit a project proposal.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2000"/>
                                        <p:tgtEl>
                                          <p:spTgt spid="152">
                                            <p:txEl>
                                              <p:pRg st="0" end="0"/>
                                            </p:txEl>
                                          </p:spTgt>
                                        </p:tgtEl>
                                      </p:cBhvr>
                                    </p:animEffect>
                                    <p:anim calcmode="lin" valueType="num">
                                      <p:cBhvr>
                                        <p:cTn id="8" dur="2000" fill="hold"/>
                                        <p:tgtEl>
                                          <p:spTgt spid="152">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15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build="p"/>
      <p:bldP spid="15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87C78-A852-0E76-3D6A-30B67CF8EC79}"/>
            </a:ext>
          </a:extLst>
        </p:cNvPr>
        <p:cNvGrpSpPr/>
        <p:nvPr/>
      </p:nvGrpSpPr>
      <p:grpSpPr>
        <a:xfrm>
          <a:off x="0" y="0"/>
          <a:ext cx="0" cy="0"/>
          <a:chOff x="0" y="0"/>
          <a:chExt cx="0" cy="0"/>
        </a:xfrm>
      </p:grpSpPr>
      <p:sp>
        <p:nvSpPr>
          <p:cNvPr id="93" name="Shape 93">
            <a:extLst>
              <a:ext uri="{FF2B5EF4-FFF2-40B4-BE49-F238E27FC236}">
                <a16:creationId xmlns:a16="http://schemas.microsoft.com/office/drawing/2014/main" id="{6B429B52-2CE7-19AB-82DD-E24D0EB1BFB2}"/>
              </a:ext>
            </a:extLst>
          </p:cNvPr>
          <p:cNvSpPr>
            <a:spLocks noGrp="1"/>
          </p:cNvSpPr>
          <p:nvPr>
            <p:ph type="body" idx="1"/>
          </p:nvPr>
        </p:nvSpPr>
        <p:spPr>
          <a:prstGeom prst="rect">
            <a:avLst/>
          </a:prstGeom>
        </p:spPr>
        <p:txBody>
          <a:bodyPr/>
          <a:lstStyle/>
          <a:p>
            <a:pPr marL="593803" indent="-381731" defTabSz="390213">
              <a:spcBef>
                <a:spcPts val="1547"/>
              </a:spcBef>
              <a:defRPr sz="1800"/>
            </a:pPr>
            <a:r>
              <a:rPr lang="en-US" sz="2805" dirty="0"/>
              <a:t>Works under the notion of data segmentation and reassembly.</a:t>
            </a:r>
          </a:p>
          <a:p>
            <a:pPr marL="593803" indent="-381731" defTabSz="390213">
              <a:spcBef>
                <a:spcPts val="1547"/>
              </a:spcBef>
              <a:defRPr sz="1800"/>
            </a:pPr>
            <a:r>
              <a:rPr lang="en-US" sz="2805" b="1" dirty="0"/>
              <a:t>Reliable</a:t>
            </a:r>
            <a:r>
              <a:rPr lang="en-US" sz="2805" dirty="0"/>
              <a:t> communication</a:t>
            </a:r>
          </a:p>
          <a:p>
            <a:pPr marL="993853" lvl="1" indent="-381731" defTabSz="390213">
              <a:spcBef>
                <a:spcPts val="1547"/>
              </a:spcBef>
              <a:defRPr sz="1800"/>
            </a:pPr>
            <a:r>
              <a:rPr lang="en-US" sz="2805" dirty="0"/>
              <a:t>i.e., reliable data transfer</a:t>
            </a:r>
          </a:p>
          <a:p>
            <a:pPr marL="593803" indent="-381731" defTabSz="390213">
              <a:spcBef>
                <a:spcPts val="1547"/>
              </a:spcBef>
              <a:defRPr sz="1800"/>
            </a:pPr>
            <a:r>
              <a:rPr lang="en-US" sz="2805" dirty="0"/>
              <a:t> </a:t>
            </a:r>
            <a:r>
              <a:rPr lang="en-US" sz="2805" b="1" dirty="0"/>
              <a:t>Error detection and correction</a:t>
            </a:r>
          </a:p>
          <a:p>
            <a:pPr marL="993853" lvl="1" indent="-381731" defTabSz="390213">
              <a:spcBef>
                <a:spcPts val="1547"/>
              </a:spcBef>
              <a:defRPr sz="1800"/>
            </a:pPr>
            <a:r>
              <a:rPr lang="en-US" sz="2805" dirty="0"/>
              <a:t>Has to keep track of the data packets order, and what has been received</a:t>
            </a:r>
          </a:p>
          <a:p>
            <a:pPr marL="593803" indent="-381731" defTabSz="390213">
              <a:spcBef>
                <a:spcPts val="1547"/>
              </a:spcBef>
              <a:defRPr sz="1800"/>
            </a:pPr>
            <a:endParaRPr sz="2805" dirty="0"/>
          </a:p>
        </p:txBody>
      </p:sp>
      <p:sp>
        <p:nvSpPr>
          <p:cNvPr id="94" name="Shape 94">
            <a:extLst>
              <a:ext uri="{FF2B5EF4-FFF2-40B4-BE49-F238E27FC236}">
                <a16:creationId xmlns:a16="http://schemas.microsoft.com/office/drawing/2014/main" id="{FD4AE074-E041-D64C-1188-8F91DD9C5D39}"/>
              </a:ext>
            </a:extLst>
          </p:cNvPr>
          <p:cNvSpPr>
            <a:spLocks noGrp="1"/>
          </p:cNvSpPr>
          <p:nvPr>
            <p:ph type="title"/>
          </p:nvPr>
        </p:nvSpPr>
        <p:spPr>
          <a:prstGeom prst="rect">
            <a:avLst/>
          </a:prstGeom>
        </p:spPr>
        <p:txBody>
          <a:bodyPr/>
          <a:lstStyle>
            <a:lvl1pPr defTabSz="397256">
              <a:defRPr sz="5712"/>
            </a:lvl1pPr>
          </a:lstStyle>
          <a:p>
            <a:pPr lvl="0">
              <a:defRPr sz="1800"/>
            </a:pPr>
            <a:r>
              <a:rPr lang="en-US" sz="4016" dirty="0"/>
              <a:t>TCP Properties</a:t>
            </a:r>
            <a:endParaRPr sz="4016" dirty="0"/>
          </a:p>
        </p:txBody>
      </p:sp>
      <p:sp>
        <p:nvSpPr>
          <p:cNvPr id="95" name="Shape 95">
            <a:extLst>
              <a:ext uri="{FF2B5EF4-FFF2-40B4-BE49-F238E27FC236}">
                <a16:creationId xmlns:a16="http://schemas.microsoft.com/office/drawing/2014/main" id="{81A1DD56-754F-B49F-A883-35EC5F6069EB}"/>
              </a:ext>
            </a:extLst>
          </p:cNvPr>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rPr/>
              <a:t>20</a:t>
            </a:fld>
            <a:endParaRPr/>
          </a:p>
        </p:txBody>
      </p:sp>
    </p:spTree>
    <p:extLst>
      <p:ext uri="{BB962C8B-B14F-4D97-AF65-F5344CB8AC3E}">
        <p14:creationId xmlns:p14="http://schemas.microsoft.com/office/powerpoint/2010/main" val="275310450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body" idx="1"/>
          </p:nvPr>
        </p:nvSpPr>
        <p:spPr>
          <a:prstGeom prst="rect">
            <a:avLst/>
          </a:prstGeom>
        </p:spPr>
        <p:txBody>
          <a:bodyPr/>
          <a:lstStyle/>
          <a:p>
            <a:pPr marL="593803" indent="-381731" defTabSz="390213">
              <a:spcBef>
                <a:spcPts val="1547"/>
              </a:spcBef>
              <a:defRPr sz="1800"/>
            </a:pPr>
            <a:r>
              <a:rPr sz="2805" dirty="0" err="1"/>
              <a:t>Bellovin’s</a:t>
            </a:r>
            <a:r>
              <a:rPr sz="2805" dirty="0"/>
              <a:t> observations about security problems in IP</a:t>
            </a:r>
          </a:p>
          <a:p>
            <a:pPr marL="890705" lvl="1" indent="-381731" defTabSz="390213">
              <a:spcBef>
                <a:spcPts val="1547"/>
              </a:spcBef>
              <a:defRPr sz="1800"/>
            </a:pPr>
            <a:r>
              <a:rPr sz="2805" dirty="0"/>
              <a:t>Not really a study of how IP is misused (e.g., IP addresses for authentication), but rather what is inherently bad about the way in which IP is set up</a:t>
            </a:r>
          </a:p>
          <a:p>
            <a:pPr marL="593803" indent="-381731" defTabSz="390213">
              <a:spcBef>
                <a:spcPts val="1547"/>
              </a:spcBef>
              <a:defRPr sz="1800"/>
            </a:pPr>
            <a:r>
              <a:rPr sz="2805" dirty="0"/>
              <a:t>A really, really nice overview of the basic ways in which security and the IP design is at odds</a:t>
            </a:r>
            <a:endParaRPr lang="en-US" sz="2805" dirty="0"/>
          </a:p>
          <a:p>
            <a:pPr marL="993853" lvl="1" indent="-381731" defTabSz="390213">
              <a:spcBef>
                <a:spcPts val="1547"/>
              </a:spcBef>
              <a:defRPr sz="1800"/>
            </a:pPr>
            <a:r>
              <a:rPr lang="en-US" sz="2805" dirty="0"/>
              <a:t>E.g., TCP/IP protocol suite is not built with malicious attackers in mind. 	</a:t>
            </a:r>
          </a:p>
          <a:p>
            <a:pPr marL="993853" lvl="1" indent="-381731" defTabSz="390213">
              <a:spcBef>
                <a:spcPts val="1547"/>
              </a:spcBef>
              <a:defRPr sz="1800"/>
            </a:pPr>
            <a:r>
              <a:rPr lang="en-US" sz="2805" dirty="0"/>
              <a:t>Designed for trusted environments. </a:t>
            </a:r>
            <a:endParaRPr sz="2805" dirty="0"/>
          </a:p>
        </p:txBody>
      </p:sp>
      <p:sp>
        <p:nvSpPr>
          <p:cNvPr id="94" name="Shape 94"/>
          <p:cNvSpPr>
            <a:spLocks noGrp="1"/>
          </p:cNvSpPr>
          <p:nvPr>
            <p:ph type="title"/>
          </p:nvPr>
        </p:nvSpPr>
        <p:spPr>
          <a:prstGeom prst="rect">
            <a:avLst/>
          </a:prstGeom>
        </p:spPr>
        <p:txBody>
          <a:bodyPr/>
          <a:lstStyle>
            <a:lvl1pPr defTabSz="397256">
              <a:defRPr sz="5712"/>
            </a:lvl1pPr>
          </a:lstStyle>
          <a:p>
            <a:pPr lvl="0">
              <a:defRPr sz="1800"/>
            </a:pPr>
            <a:r>
              <a:rPr sz="4016" dirty="0"/>
              <a:t>Steven </a:t>
            </a:r>
            <a:r>
              <a:rPr sz="4016" dirty="0" err="1"/>
              <a:t>Bellovin’s</a:t>
            </a:r>
            <a:r>
              <a:rPr sz="4016" dirty="0"/>
              <a:t> Security Problems in the TCP/IP Protocol Suite</a:t>
            </a:r>
          </a:p>
        </p:txBody>
      </p:sp>
      <p:sp>
        <p:nvSpPr>
          <p:cNvPr id="95" name="Shape 9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21</a:t>
            </a:fld>
            <a:endParaRPr/>
          </a:p>
        </p:txBody>
      </p:sp>
    </p:spTree>
    <p:extLst>
      <p:ext uri="{BB962C8B-B14F-4D97-AF65-F5344CB8AC3E}">
        <p14:creationId xmlns:p14="http://schemas.microsoft.com/office/powerpoint/2010/main" val="16446808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p:cNvSpPr>
          <p:nvPr>
            <p:ph type="title"/>
          </p:nvPr>
        </p:nvSpPr>
        <p:spPr>
          <a:prstGeom prst="rect">
            <a:avLst/>
          </a:prstGeom>
        </p:spPr>
        <p:txBody>
          <a:bodyPr/>
          <a:lstStyle>
            <a:lvl1pPr defTabSz="560831">
              <a:defRPr sz="8064"/>
            </a:lvl1pPr>
          </a:lstStyle>
          <a:p>
            <a:pPr lvl="0">
              <a:defRPr sz="1800"/>
            </a:pPr>
            <a:r>
              <a:rPr sz="5670"/>
              <a:t>TCP Sequence Numbers</a:t>
            </a:r>
          </a:p>
        </p:txBody>
      </p:sp>
      <p:sp>
        <p:nvSpPr>
          <p:cNvPr id="98" name="Shape 98"/>
          <p:cNvSpPr>
            <a:spLocks noGrp="1"/>
          </p:cNvSpPr>
          <p:nvPr>
            <p:ph type="body" idx="1"/>
          </p:nvPr>
        </p:nvSpPr>
        <p:spPr>
          <a:xfrm>
            <a:off x="669727" y="3437929"/>
            <a:ext cx="7581305" cy="2527102"/>
          </a:xfrm>
          <a:prstGeom prst="rect">
            <a:avLst/>
          </a:prstGeom>
        </p:spPr>
        <p:txBody>
          <a:bodyPr/>
          <a:lstStyle/>
          <a:p>
            <a:pPr marL="537548" indent="-345567" defTabSz="353246">
              <a:spcBef>
                <a:spcPts val="1406"/>
              </a:spcBef>
              <a:defRPr sz="1800"/>
            </a:pPr>
            <a:r>
              <a:rPr sz="2540" dirty="0"/>
              <a:t>TCP’s “three-way handshake”:</a:t>
            </a:r>
          </a:p>
          <a:p>
            <a:pPr marL="806322" lvl="1" indent="-345567" defTabSz="353246">
              <a:spcBef>
                <a:spcPts val="1406"/>
              </a:spcBef>
              <a:defRPr sz="1800"/>
            </a:pPr>
            <a:r>
              <a:rPr sz="2540" dirty="0"/>
              <a:t>each party selects Initial Sequence Number (ISN)</a:t>
            </a:r>
          </a:p>
          <a:p>
            <a:pPr marL="806322" lvl="1" indent="-345567" defTabSz="353246">
              <a:spcBef>
                <a:spcPts val="1406"/>
              </a:spcBef>
              <a:defRPr sz="1800"/>
            </a:pPr>
            <a:r>
              <a:rPr sz="2540" dirty="0"/>
              <a:t>shows both parties are capable of receiving data</a:t>
            </a:r>
          </a:p>
          <a:p>
            <a:pPr marL="806322" lvl="1" indent="-345567" defTabSz="353246">
              <a:spcBef>
                <a:spcPts val="1406"/>
              </a:spcBef>
              <a:defRPr sz="1800"/>
            </a:pPr>
            <a:r>
              <a:rPr sz="2540" dirty="0"/>
              <a:t>offers some protection against forgery -- </a:t>
            </a:r>
            <a:r>
              <a:rPr lang="en-US" sz="2540" b="1" dirty="0"/>
              <a:t>HOW</a:t>
            </a:r>
            <a:r>
              <a:rPr sz="2540" b="1" dirty="0"/>
              <a:t>?</a:t>
            </a:r>
          </a:p>
        </p:txBody>
      </p:sp>
      <p:sp>
        <p:nvSpPr>
          <p:cNvPr id="99" name="Shape 9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22</a:t>
            </a:fld>
            <a:endParaRPr/>
          </a:p>
        </p:txBody>
      </p:sp>
      <p:pic>
        <p:nvPicPr>
          <p:cNvPr id="100" name="droppedImage.tiff"/>
          <p:cNvPicPr/>
          <p:nvPr/>
        </p:nvPicPr>
        <p:blipFill>
          <a:blip r:embed="rId3"/>
          <a:stretch>
            <a:fillRect/>
          </a:stretch>
        </p:blipFill>
        <p:spPr>
          <a:xfrm flipH="1">
            <a:off x="669727" y="1628637"/>
            <a:ext cx="1678781" cy="1711066"/>
          </a:xfrm>
          <a:prstGeom prst="rect">
            <a:avLst/>
          </a:prstGeom>
          <a:ln w="12700">
            <a:miter lim="400000"/>
          </a:ln>
        </p:spPr>
      </p:pic>
      <p:pic>
        <p:nvPicPr>
          <p:cNvPr id="101" name="droppedImage.tiff"/>
          <p:cNvPicPr/>
          <p:nvPr/>
        </p:nvPicPr>
        <p:blipFill>
          <a:blip r:embed="rId4"/>
          <a:stretch>
            <a:fillRect/>
          </a:stretch>
        </p:blipFill>
        <p:spPr>
          <a:xfrm>
            <a:off x="6616898" y="1651992"/>
            <a:ext cx="1464469" cy="1977033"/>
          </a:xfrm>
          <a:prstGeom prst="rect">
            <a:avLst/>
          </a:prstGeom>
          <a:ln w="12700">
            <a:miter lim="400000"/>
          </a:ln>
        </p:spPr>
      </p:pic>
      <p:grpSp>
        <p:nvGrpSpPr>
          <p:cNvPr id="104" name="Group 104"/>
          <p:cNvGrpSpPr/>
          <p:nvPr/>
        </p:nvGrpSpPr>
        <p:grpSpPr>
          <a:xfrm>
            <a:off x="2408153" y="1851245"/>
            <a:ext cx="4146211" cy="357974"/>
            <a:chOff x="0" y="-8718"/>
            <a:chExt cx="5896833" cy="509118"/>
          </a:xfrm>
        </p:grpSpPr>
        <p:sp>
          <p:nvSpPr>
            <p:cNvPr id="102" name="Shape 102"/>
            <p:cNvSpPr/>
            <p:nvPr/>
          </p:nvSpPr>
          <p:spPr>
            <a:xfrm flipH="1" flipV="1">
              <a:off x="0" y="500396"/>
              <a:ext cx="5896833" cy="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03" name="Shape 103"/>
            <p:cNvSpPr/>
            <p:nvPr/>
          </p:nvSpPr>
          <p:spPr>
            <a:xfrm>
              <a:off x="1893892" y="-8718"/>
              <a:ext cx="1367258" cy="4873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SYN(ISN</a:t>
              </a:r>
              <a:r>
                <a:rPr sz="1758" baseline="-5999"/>
                <a:t>A</a:t>
              </a:r>
              <a:r>
                <a:rPr sz="1758"/>
                <a:t>)</a:t>
              </a:r>
            </a:p>
          </p:txBody>
        </p:sp>
      </p:grpSp>
      <p:grpSp>
        <p:nvGrpSpPr>
          <p:cNvPr id="107" name="Group 107"/>
          <p:cNvGrpSpPr/>
          <p:nvPr/>
        </p:nvGrpSpPr>
        <p:grpSpPr>
          <a:xfrm>
            <a:off x="2411016" y="2306660"/>
            <a:ext cx="4146211" cy="342659"/>
            <a:chOff x="0" y="-8718"/>
            <a:chExt cx="5896833" cy="487337"/>
          </a:xfrm>
        </p:grpSpPr>
        <p:sp>
          <p:nvSpPr>
            <p:cNvPr id="105" name="Shape 105"/>
            <p:cNvSpPr/>
            <p:nvPr/>
          </p:nvSpPr>
          <p:spPr>
            <a:xfrm flipH="1" flipV="1">
              <a:off x="0" y="393700"/>
              <a:ext cx="5896833" cy="4"/>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06" name="Shape 106"/>
            <p:cNvSpPr/>
            <p:nvPr/>
          </p:nvSpPr>
          <p:spPr>
            <a:xfrm>
              <a:off x="1269914" y="-8718"/>
              <a:ext cx="2717189" cy="4873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SYN(ISN</a:t>
              </a:r>
              <a:r>
                <a:rPr sz="1758" baseline="-5999"/>
                <a:t>B</a:t>
              </a:r>
              <a:r>
                <a:rPr sz="1758"/>
                <a:t>),ACK(ISN</a:t>
              </a:r>
              <a:r>
                <a:rPr sz="1758" baseline="-5999"/>
                <a:t>A</a:t>
              </a:r>
              <a:r>
                <a:rPr sz="1758"/>
                <a:t>)</a:t>
              </a:r>
            </a:p>
          </p:txBody>
        </p:sp>
      </p:grpSp>
      <p:grpSp>
        <p:nvGrpSpPr>
          <p:cNvPr id="110" name="Group 110"/>
          <p:cNvGrpSpPr/>
          <p:nvPr/>
        </p:nvGrpSpPr>
        <p:grpSpPr>
          <a:xfrm>
            <a:off x="2411016" y="2663847"/>
            <a:ext cx="4146211" cy="342659"/>
            <a:chOff x="0" y="-8718"/>
            <a:chExt cx="5896833" cy="487335"/>
          </a:xfrm>
        </p:grpSpPr>
        <p:sp>
          <p:nvSpPr>
            <p:cNvPr id="108" name="Shape 108"/>
            <p:cNvSpPr/>
            <p:nvPr/>
          </p:nvSpPr>
          <p:spPr>
            <a:xfrm flipH="1" flipV="1">
              <a:off x="0" y="431800"/>
              <a:ext cx="5896833" cy="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09" name="Shape 109"/>
            <p:cNvSpPr/>
            <p:nvPr/>
          </p:nvSpPr>
          <p:spPr>
            <a:xfrm>
              <a:off x="2006819" y="-8718"/>
              <a:ext cx="1370176" cy="4873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ACK(ISN</a:t>
              </a:r>
              <a:r>
                <a:rPr sz="1758" baseline="-5999"/>
                <a:t>B</a:t>
              </a:r>
              <a:r>
                <a:rPr sz="1758"/>
                <a:t>)</a:t>
              </a:r>
            </a:p>
          </p:txBody>
        </p:sp>
      </p:grpSp>
    </p:spTree>
    <p:extLst>
      <p:ext uri="{BB962C8B-B14F-4D97-AF65-F5344CB8AC3E}">
        <p14:creationId xmlns:p14="http://schemas.microsoft.com/office/powerpoint/2010/main" val="188926071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p:tmAbs val="0"/>
                                  </p:iterate>
                                  <p:childTnLst>
                                    <p:set>
                                      <p:cBhvr>
                                        <p:cTn id="6" fill="hold"/>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p:tmAbs val="0"/>
                                  </p:iterate>
                                  <p:childTnLst>
                                    <p:set>
                                      <p:cBhvr>
                                        <p:cTn id="11" fill="hold"/>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p:tmAbs val="0"/>
                                  </p:iterate>
                                  <p:childTnLst>
                                    <p:set>
                                      <p:cBhvr>
                                        <p:cTn id="16" fill="hold"/>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advAuto="0"/>
      <p:bldP spid="107" grpId="0" animBg="1" advAuto="0"/>
      <p:bldP spid="110"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p:cNvSpPr>
          <p:nvPr>
            <p:ph type="title"/>
          </p:nvPr>
        </p:nvSpPr>
        <p:spPr>
          <a:prstGeom prst="rect">
            <a:avLst/>
          </a:prstGeom>
        </p:spPr>
        <p:txBody>
          <a:bodyPr/>
          <a:lstStyle>
            <a:lvl1pPr defTabSz="560831">
              <a:defRPr sz="8064"/>
            </a:lvl1pPr>
          </a:lstStyle>
          <a:p>
            <a:pPr lvl="0">
              <a:defRPr sz="1800"/>
            </a:pPr>
            <a:r>
              <a:rPr sz="5670"/>
              <a:t>TCP Sequence Numbers</a:t>
            </a:r>
          </a:p>
        </p:txBody>
      </p:sp>
      <p:sp>
        <p:nvSpPr>
          <p:cNvPr id="115" name="Shape 11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23</a:t>
            </a:fld>
            <a:endParaRPr/>
          </a:p>
        </p:txBody>
      </p:sp>
      <p:pic>
        <p:nvPicPr>
          <p:cNvPr id="116" name="droppedImage.tiff"/>
          <p:cNvPicPr/>
          <p:nvPr/>
        </p:nvPicPr>
        <p:blipFill>
          <a:blip r:embed="rId3"/>
          <a:stretch>
            <a:fillRect/>
          </a:stretch>
        </p:blipFill>
        <p:spPr>
          <a:xfrm flipH="1">
            <a:off x="616149" y="4120020"/>
            <a:ext cx="1678781" cy="1711066"/>
          </a:xfrm>
          <a:prstGeom prst="rect">
            <a:avLst/>
          </a:prstGeom>
          <a:ln w="12700">
            <a:miter lim="400000"/>
          </a:ln>
        </p:spPr>
      </p:pic>
      <p:pic>
        <p:nvPicPr>
          <p:cNvPr id="117" name="droppedImage.tiff"/>
          <p:cNvPicPr/>
          <p:nvPr/>
        </p:nvPicPr>
        <p:blipFill>
          <a:blip r:embed="rId4"/>
          <a:stretch>
            <a:fillRect/>
          </a:stretch>
        </p:blipFill>
        <p:spPr>
          <a:xfrm>
            <a:off x="6688336" y="1660922"/>
            <a:ext cx="1464469" cy="1977033"/>
          </a:xfrm>
          <a:prstGeom prst="rect">
            <a:avLst/>
          </a:prstGeom>
          <a:ln w="12700">
            <a:miter lim="400000"/>
          </a:ln>
        </p:spPr>
      </p:pic>
      <p:grpSp>
        <p:nvGrpSpPr>
          <p:cNvPr id="120" name="Group 120"/>
          <p:cNvGrpSpPr/>
          <p:nvPr/>
        </p:nvGrpSpPr>
        <p:grpSpPr>
          <a:xfrm>
            <a:off x="2408153" y="1851245"/>
            <a:ext cx="4146211" cy="357974"/>
            <a:chOff x="0" y="-8718"/>
            <a:chExt cx="5896833" cy="509118"/>
          </a:xfrm>
        </p:grpSpPr>
        <p:sp>
          <p:nvSpPr>
            <p:cNvPr id="118" name="Shape 118"/>
            <p:cNvSpPr/>
            <p:nvPr/>
          </p:nvSpPr>
          <p:spPr>
            <a:xfrm flipH="1" flipV="1">
              <a:off x="0" y="500396"/>
              <a:ext cx="5896833" cy="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19" name="Shape 119"/>
            <p:cNvSpPr/>
            <p:nvPr/>
          </p:nvSpPr>
          <p:spPr>
            <a:xfrm>
              <a:off x="1379506" y="-8718"/>
              <a:ext cx="2281195" cy="4873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SYN(ISN</a:t>
              </a:r>
              <a:r>
                <a:rPr sz="1758" baseline="-5999"/>
                <a:t>A</a:t>
              </a:r>
              <a:r>
                <a:rPr sz="1758"/>
                <a:t>),SRC=A</a:t>
              </a:r>
            </a:p>
          </p:txBody>
        </p:sp>
      </p:grpSp>
      <p:grpSp>
        <p:nvGrpSpPr>
          <p:cNvPr id="123" name="Group 123"/>
          <p:cNvGrpSpPr/>
          <p:nvPr/>
        </p:nvGrpSpPr>
        <p:grpSpPr>
          <a:xfrm>
            <a:off x="2052164" y="2589612"/>
            <a:ext cx="4505063" cy="2247636"/>
            <a:chOff x="0" y="0"/>
            <a:chExt cx="6407198" cy="3196637"/>
          </a:xfrm>
        </p:grpSpPr>
        <p:sp>
          <p:nvSpPr>
            <p:cNvPr id="121" name="Shape 121"/>
            <p:cNvSpPr/>
            <p:nvPr/>
          </p:nvSpPr>
          <p:spPr>
            <a:xfrm flipH="1">
              <a:off x="0" y="0"/>
              <a:ext cx="6407198" cy="3196637"/>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22" name="Shape 122"/>
            <p:cNvSpPr/>
            <p:nvPr/>
          </p:nvSpPr>
          <p:spPr>
            <a:xfrm rot="19911237">
              <a:off x="1155623" y="1464476"/>
              <a:ext cx="2717189" cy="4873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SYN(ISN</a:t>
              </a:r>
              <a:r>
                <a:rPr sz="1758" baseline="-5999"/>
                <a:t>B</a:t>
              </a:r>
              <a:r>
                <a:rPr sz="1758"/>
                <a:t>),ACK(ISN</a:t>
              </a:r>
              <a:r>
                <a:rPr sz="1758" baseline="-5999"/>
                <a:t>A</a:t>
              </a:r>
              <a:r>
                <a:rPr sz="1758"/>
                <a:t>)</a:t>
              </a:r>
            </a:p>
          </p:txBody>
        </p:sp>
      </p:grpSp>
      <p:grpSp>
        <p:nvGrpSpPr>
          <p:cNvPr id="126" name="Group 126"/>
          <p:cNvGrpSpPr/>
          <p:nvPr/>
        </p:nvGrpSpPr>
        <p:grpSpPr>
          <a:xfrm>
            <a:off x="2411016" y="2663847"/>
            <a:ext cx="4146211" cy="342659"/>
            <a:chOff x="0" y="-8718"/>
            <a:chExt cx="5896833" cy="487335"/>
          </a:xfrm>
        </p:grpSpPr>
        <p:sp>
          <p:nvSpPr>
            <p:cNvPr id="124" name="Shape 124"/>
            <p:cNvSpPr/>
            <p:nvPr/>
          </p:nvSpPr>
          <p:spPr>
            <a:xfrm flipH="1" flipV="1">
              <a:off x="0" y="431800"/>
              <a:ext cx="5896833" cy="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25" name="Shape 125"/>
            <p:cNvSpPr/>
            <p:nvPr/>
          </p:nvSpPr>
          <p:spPr>
            <a:xfrm>
              <a:off x="1960673" y="-8718"/>
              <a:ext cx="1548002" cy="4873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ACK(ISN</a:t>
              </a:r>
              <a:r>
                <a:rPr sz="1758" baseline="-5999"/>
                <a:t>???</a:t>
              </a:r>
              <a:r>
                <a:rPr sz="1758"/>
                <a:t>)</a:t>
              </a:r>
            </a:p>
          </p:txBody>
        </p:sp>
      </p:grpSp>
      <p:pic>
        <p:nvPicPr>
          <p:cNvPr id="127" name="droppedImage.tiff"/>
          <p:cNvPicPr/>
          <p:nvPr/>
        </p:nvPicPr>
        <p:blipFill>
          <a:blip r:embed="rId5"/>
          <a:stretch>
            <a:fillRect/>
          </a:stretch>
        </p:blipFill>
        <p:spPr>
          <a:xfrm>
            <a:off x="955477" y="1829247"/>
            <a:ext cx="1321594" cy="1635472"/>
          </a:xfrm>
          <a:prstGeom prst="rect">
            <a:avLst/>
          </a:prstGeom>
          <a:ln w="12700">
            <a:miter lim="400000"/>
          </a:ln>
        </p:spPr>
      </p:pic>
      <p:sp>
        <p:nvSpPr>
          <p:cNvPr id="128" name="Shape 128"/>
          <p:cNvSpPr/>
          <p:nvPr/>
        </p:nvSpPr>
        <p:spPr>
          <a:xfrm>
            <a:off x="2425077" y="1283288"/>
            <a:ext cx="2776402" cy="331808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0">
                <a:solidFill>
                  <a:srgbClr val="FF2600"/>
                </a:solidFill>
              </a:defRPr>
            </a:lvl1pPr>
          </a:lstStyle>
          <a:p>
            <a:pPr lvl="0">
              <a:defRPr sz="1800">
                <a:solidFill>
                  <a:srgbClr val="000000"/>
                </a:solidFill>
              </a:defRPr>
            </a:pPr>
            <a:r>
              <a:rPr sz="21093">
                <a:solidFill>
                  <a:srgbClr val="FF0000"/>
                </a:solidFill>
              </a:rPr>
              <a:t>✘</a:t>
            </a:r>
          </a:p>
        </p:txBody>
      </p:sp>
    </p:spTree>
    <p:extLst>
      <p:ext uri="{BB962C8B-B14F-4D97-AF65-F5344CB8AC3E}">
        <p14:creationId xmlns:p14="http://schemas.microsoft.com/office/powerpoint/2010/main" val="32368081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p:tmAbs val="0"/>
                                  </p:iterate>
                                  <p:childTnLst>
                                    <p:set>
                                      <p:cBhvr>
                                        <p:cTn id="6" fill="hold"/>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p:tmAbs val="0"/>
                                  </p:iterate>
                                  <p:childTnLst>
                                    <p:set>
                                      <p:cBhvr>
                                        <p:cTn id="11" fill="hold"/>
                                        <p:tgtEl>
                                          <p:spTgt spid="123"/>
                                        </p:tgtEl>
                                        <p:attrNameLst>
                                          <p:attrName>style.visibility</p:attrName>
                                        </p:attrNameLst>
                                      </p:cBhvr>
                                      <p:to>
                                        <p:strVal val="visible"/>
                                      </p:to>
                                    </p:set>
                                    <p:animEffect transition="in" filter="fade">
                                      <p:cBhvr>
                                        <p:cTn id="12" dur="500"/>
                                        <p:tgtEl>
                                          <p:spTgt spid="1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p:tmAbs val="0"/>
                                  </p:iterate>
                                  <p:childTnLst>
                                    <p:set>
                                      <p:cBhvr>
                                        <p:cTn id="16" fill="hold"/>
                                        <p:tgtEl>
                                          <p:spTgt spid="126"/>
                                        </p:tgtEl>
                                        <p:attrNameLst>
                                          <p:attrName>style.visibility</p:attrName>
                                        </p:attrNameLst>
                                      </p:cBhvr>
                                      <p:to>
                                        <p:strVal val="visible"/>
                                      </p:to>
                                    </p:set>
                                    <p:animEffect transition="in" filter="fade">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iterate>
                                    <p:tmAbs val="0"/>
                                  </p:iterate>
                                  <p:childTnLst>
                                    <p:set>
                                      <p:cBhvr>
                                        <p:cTn id="21" fill="hold"/>
                                        <p:tgtEl>
                                          <p:spTgt spid="128"/>
                                        </p:tgtEl>
                                        <p:attrNameLst>
                                          <p:attrName>style.visibility</p:attrName>
                                        </p:attrNameLst>
                                      </p:cBhvr>
                                      <p:to>
                                        <p:strVal val="visible"/>
                                      </p:to>
                                    </p:set>
                                    <p:animEffect transition="in" filter="dissolve">
                                      <p:cBhvr>
                                        <p:cTn id="2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3" grpId="0" animBg="1" advAuto="0"/>
      <p:bldP spid="126" grpId="0" animBg="1" advAuto="0"/>
      <p:bldP spid="128"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lvl1pPr defTabSz="560831">
              <a:defRPr sz="8064"/>
            </a:lvl1pPr>
          </a:lstStyle>
          <a:p>
            <a:pPr lvl="0">
              <a:defRPr sz="1800"/>
            </a:pPr>
            <a:r>
              <a:rPr sz="5670"/>
              <a:t>TCP Sequence Numbers</a:t>
            </a:r>
          </a:p>
        </p:txBody>
      </p:sp>
      <p:sp>
        <p:nvSpPr>
          <p:cNvPr id="131" name="Shape 13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24</a:t>
            </a:fld>
            <a:endParaRPr/>
          </a:p>
        </p:txBody>
      </p:sp>
      <p:pic>
        <p:nvPicPr>
          <p:cNvPr id="132" name="droppedImage.tiff"/>
          <p:cNvPicPr/>
          <p:nvPr/>
        </p:nvPicPr>
        <p:blipFill>
          <a:blip r:embed="rId3"/>
          <a:stretch>
            <a:fillRect/>
          </a:stretch>
        </p:blipFill>
        <p:spPr>
          <a:xfrm flipH="1">
            <a:off x="616149" y="4120020"/>
            <a:ext cx="1678781" cy="1711066"/>
          </a:xfrm>
          <a:prstGeom prst="rect">
            <a:avLst/>
          </a:prstGeom>
          <a:ln w="12700">
            <a:miter lim="400000"/>
          </a:ln>
        </p:spPr>
      </p:pic>
      <p:pic>
        <p:nvPicPr>
          <p:cNvPr id="133" name="droppedImage.tiff"/>
          <p:cNvPicPr/>
          <p:nvPr/>
        </p:nvPicPr>
        <p:blipFill>
          <a:blip r:embed="rId4"/>
          <a:stretch>
            <a:fillRect/>
          </a:stretch>
        </p:blipFill>
        <p:spPr>
          <a:xfrm>
            <a:off x="6688336" y="1660922"/>
            <a:ext cx="1464469" cy="1977033"/>
          </a:xfrm>
          <a:prstGeom prst="rect">
            <a:avLst/>
          </a:prstGeom>
          <a:ln w="12700">
            <a:miter lim="400000"/>
          </a:ln>
        </p:spPr>
      </p:pic>
      <p:grpSp>
        <p:nvGrpSpPr>
          <p:cNvPr id="136" name="Group 136"/>
          <p:cNvGrpSpPr/>
          <p:nvPr/>
        </p:nvGrpSpPr>
        <p:grpSpPr>
          <a:xfrm>
            <a:off x="2408153" y="1565495"/>
            <a:ext cx="4146211" cy="357974"/>
            <a:chOff x="0" y="-8718"/>
            <a:chExt cx="5896833" cy="509118"/>
          </a:xfrm>
        </p:grpSpPr>
        <p:sp>
          <p:nvSpPr>
            <p:cNvPr id="134" name="Shape 134"/>
            <p:cNvSpPr/>
            <p:nvPr/>
          </p:nvSpPr>
          <p:spPr>
            <a:xfrm flipH="1" flipV="1">
              <a:off x="0" y="500396"/>
              <a:ext cx="5896833" cy="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35" name="Shape 135"/>
            <p:cNvSpPr/>
            <p:nvPr/>
          </p:nvSpPr>
          <p:spPr>
            <a:xfrm>
              <a:off x="1911565" y="-8718"/>
              <a:ext cx="1349019" cy="4873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SYN(ISN</a:t>
              </a:r>
              <a:r>
                <a:rPr sz="1758" baseline="-5999"/>
                <a:t>E</a:t>
              </a:r>
              <a:r>
                <a:rPr sz="1758"/>
                <a:t>)</a:t>
              </a:r>
            </a:p>
          </p:txBody>
        </p:sp>
      </p:grpSp>
      <p:grpSp>
        <p:nvGrpSpPr>
          <p:cNvPr id="139" name="Group 139"/>
          <p:cNvGrpSpPr/>
          <p:nvPr/>
        </p:nvGrpSpPr>
        <p:grpSpPr>
          <a:xfrm>
            <a:off x="2061094" y="2911080"/>
            <a:ext cx="4505063" cy="2247636"/>
            <a:chOff x="0" y="0"/>
            <a:chExt cx="6407198" cy="3196637"/>
          </a:xfrm>
        </p:grpSpPr>
        <p:sp>
          <p:nvSpPr>
            <p:cNvPr id="137" name="Shape 137"/>
            <p:cNvSpPr/>
            <p:nvPr/>
          </p:nvSpPr>
          <p:spPr>
            <a:xfrm flipH="1">
              <a:off x="0" y="0"/>
              <a:ext cx="6407198" cy="3196637"/>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38" name="Shape 138"/>
            <p:cNvSpPr/>
            <p:nvPr/>
          </p:nvSpPr>
          <p:spPr>
            <a:xfrm rot="19911237">
              <a:off x="161108" y="1896275"/>
              <a:ext cx="2826620" cy="4873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SYN(ISN</a:t>
              </a:r>
              <a:r>
                <a:rPr sz="1758" baseline="-5999"/>
                <a:t>B2</a:t>
              </a:r>
              <a:r>
                <a:rPr sz="1758"/>
                <a:t>),ACK(ISN</a:t>
              </a:r>
              <a:r>
                <a:rPr sz="1758" baseline="-5999"/>
                <a:t>A</a:t>
              </a:r>
              <a:r>
                <a:rPr sz="1758"/>
                <a:t>)</a:t>
              </a:r>
            </a:p>
          </p:txBody>
        </p:sp>
      </p:grpSp>
      <p:grpSp>
        <p:nvGrpSpPr>
          <p:cNvPr id="142" name="Group 142"/>
          <p:cNvGrpSpPr/>
          <p:nvPr/>
        </p:nvGrpSpPr>
        <p:grpSpPr>
          <a:xfrm>
            <a:off x="2393156" y="2967456"/>
            <a:ext cx="4146211" cy="342659"/>
            <a:chOff x="0" y="-2368"/>
            <a:chExt cx="5896833" cy="487335"/>
          </a:xfrm>
        </p:grpSpPr>
        <p:sp>
          <p:nvSpPr>
            <p:cNvPr id="140" name="Shape 140"/>
            <p:cNvSpPr/>
            <p:nvPr/>
          </p:nvSpPr>
          <p:spPr>
            <a:xfrm flipH="1" flipV="1">
              <a:off x="0" y="438150"/>
              <a:ext cx="5896833" cy="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41" name="Shape 141"/>
            <p:cNvSpPr/>
            <p:nvPr/>
          </p:nvSpPr>
          <p:spPr>
            <a:xfrm>
              <a:off x="1287019" y="-2368"/>
              <a:ext cx="2685363" cy="4873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ACK(ISN</a:t>
              </a:r>
              <a:r>
                <a:rPr sz="1758" baseline="-5999"/>
                <a:t>B1+δ</a:t>
              </a:r>
              <a:r>
                <a:rPr sz="1758"/>
                <a:t>), SRC=A</a:t>
              </a:r>
            </a:p>
          </p:txBody>
        </p:sp>
      </p:grpSp>
      <p:pic>
        <p:nvPicPr>
          <p:cNvPr id="143" name="droppedImage.tiff"/>
          <p:cNvPicPr/>
          <p:nvPr/>
        </p:nvPicPr>
        <p:blipFill>
          <a:blip r:embed="rId5"/>
          <a:stretch>
            <a:fillRect/>
          </a:stretch>
        </p:blipFill>
        <p:spPr>
          <a:xfrm>
            <a:off x="955477" y="1829247"/>
            <a:ext cx="1321594" cy="1635472"/>
          </a:xfrm>
          <a:prstGeom prst="rect">
            <a:avLst/>
          </a:prstGeom>
          <a:ln w="12700">
            <a:miter lim="400000"/>
          </a:ln>
        </p:spPr>
      </p:pic>
      <p:grpSp>
        <p:nvGrpSpPr>
          <p:cNvPr id="146" name="Group 146"/>
          <p:cNvGrpSpPr/>
          <p:nvPr/>
        </p:nvGrpSpPr>
        <p:grpSpPr>
          <a:xfrm>
            <a:off x="2411016" y="2056629"/>
            <a:ext cx="4146211" cy="342659"/>
            <a:chOff x="0" y="-8718"/>
            <a:chExt cx="5896833" cy="487337"/>
          </a:xfrm>
        </p:grpSpPr>
        <p:sp>
          <p:nvSpPr>
            <p:cNvPr id="144" name="Shape 144"/>
            <p:cNvSpPr/>
            <p:nvPr/>
          </p:nvSpPr>
          <p:spPr>
            <a:xfrm flipH="1" flipV="1">
              <a:off x="0" y="393700"/>
              <a:ext cx="5896833" cy="4"/>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45" name="Shape 145"/>
            <p:cNvSpPr/>
            <p:nvPr/>
          </p:nvSpPr>
          <p:spPr>
            <a:xfrm>
              <a:off x="1234671" y="-8718"/>
              <a:ext cx="2808382" cy="4873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SYN(ISN</a:t>
              </a:r>
              <a:r>
                <a:rPr sz="1758" baseline="-5999"/>
                <a:t>B1</a:t>
              </a:r>
              <a:r>
                <a:rPr sz="1758"/>
                <a:t>),ACK(ISN</a:t>
              </a:r>
              <a:r>
                <a:rPr sz="1758" baseline="-5999"/>
                <a:t>E</a:t>
              </a:r>
              <a:r>
                <a:rPr sz="1758"/>
                <a:t>)</a:t>
              </a:r>
            </a:p>
          </p:txBody>
        </p:sp>
      </p:grpSp>
      <p:sp>
        <p:nvSpPr>
          <p:cNvPr id="147" name="Shape 147"/>
          <p:cNvSpPr/>
          <p:nvPr/>
        </p:nvSpPr>
        <p:spPr>
          <a:xfrm>
            <a:off x="4902399" y="4857750"/>
            <a:ext cx="3911203" cy="1491258"/>
          </a:xfrm>
          <a:prstGeom prst="rect">
            <a:avLst/>
          </a:prstGeom>
          <a:blipFill>
            <a:blip r:embed="rId6"/>
          </a:blipFill>
          <a:ln w="25400">
            <a:solidFill/>
            <a:miter lim="400000"/>
          </a:ln>
          <a:extLst>
            <a:ext uri="{C572A759-6A51-4108-AA02-DFA0A04FC94B}">
              <ma14:wrappingTextBoxFlag xmlns="" xmlns:ma14="http://schemas.microsoft.com/office/mac/drawingml/2011/main" val="1"/>
            </a:ext>
          </a:extLst>
        </p:spPr>
        <p:txBody>
          <a:bodyPr lIns="35719" tIns="35719" rIns="35719" bIns="35719" anchor="ctr"/>
          <a:lstStyle>
            <a:lvl1pPr>
              <a:defRPr sz="30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2109"/>
              <a:t>In many TCP implementations, ISNs are predictable -- based on time (e.g,. ++ each 1/128 sec)</a:t>
            </a:r>
          </a:p>
        </p:txBody>
      </p:sp>
      <p:grpSp>
        <p:nvGrpSpPr>
          <p:cNvPr id="150" name="Group 150"/>
          <p:cNvGrpSpPr/>
          <p:nvPr/>
        </p:nvGrpSpPr>
        <p:grpSpPr>
          <a:xfrm>
            <a:off x="2408153" y="2476324"/>
            <a:ext cx="4146211" cy="357974"/>
            <a:chOff x="0" y="-8718"/>
            <a:chExt cx="5896833" cy="509118"/>
          </a:xfrm>
        </p:grpSpPr>
        <p:sp>
          <p:nvSpPr>
            <p:cNvPr id="148" name="Shape 148"/>
            <p:cNvSpPr/>
            <p:nvPr/>
          </p:nvSpPr>
          <p:spPr>
            <a:xfrm flipH="1" flipV="1">
              <a:off x="0" y="500396"/>
              <a:ext cx="5896833" cy="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49" name="Shape 149"/>
            <p:cNvSpPr/>
            <p:nvPr/>
          </p:nvSpPr>
          <p:spPr>
            <a:xfrm>
              <a:off x="1379506" y="-8718"/>
              <a:ext cx="2281195" cy="4873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1758"/>
                <a:t>SYN(ISN</a:t>
              </a:r>
              <a:r>
                <a:rPr sz="1758" baseline="-5999"/>
                <a:t>A</a:t>
              </a:r>
              <a:r>
                <a:rPr sz="1758"/>
                <a:t>),SRC=A</a:t>
              </a:r>
            </a:p>
          </p:txBody>
        </p:sp>
      </p:grpSp>
      <p:grpSp>
        <p:nvGrpSpPr>
          <p:cNvPr id="153" name="Group 153"/>
          <p:cNvGrpSpPr/>
          <p:nvPr/>
        </p:nvGrpSpPr>
        <p:grpSpPr>
          <a:xfrm>
            <a:off x="2393156" y="3400546"/>
            <a:ext cx="4146211" cy="342659"/>
            <a:chOff x="0" y="-8719"/>
            <a:chExt cx="5896833" cy="487338"/>
          </a:xfrm>
        </p:grpSpPr>
        <p:sp>
          <p:nvSpPr>
            <p:cNvPr id="151" name="Shape 151"/>
            <p:cNvSpPr/>
            <p:nvPr/>
          </p:nvSpPr>
          <p:spPr>
            <a:xfrm flipH="1" flipV="1">
              <a:off x="0" y="419100"/>
              <a:ext cx="5896833" cy="4"/>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152" name="Shape 152"/>
            <p:cNvSpPr/>
            <p:nvPr/>
          </p:nvSpPr>
          <p:spPr>
            <a:xfrm>
              <a:off x="757242" y="-8719"/>
              <a:ext cx="2389259" cy="487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500"/>
              </a:lvl1pPr>
            </a:lstStyle>
            <a:p>
              <a:pPr lvl="0">
                <a:defRPr sz="1800"/>
              </a:pPr>
              <a:r>
                <a:rPr sz="1758"/>
                <a:t>EVIL DATA, SRC=A</a:t>
              </a:r>
            </a:p>
          </p:txBody>
        </p:sp>
      </p:grpSp>
    </p:spTree>
    <p:extLst>
      <p:ext uri="{BB962C8B-B14F-4D97-AF65-F5344CB8AC3E}">
        <p14:creationId xmlns:p14="http://schemas.microsoft.com/office/powerpoint/2010/main" val="52736304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p:tmAbs val="0"/>
                                  </p:iterate>
                                  <p:childTnLst>
                                    <p:set>
                                      <p:cBhvr>
                                        <p:cTn id="6" fill="hold"/>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p:tmAbs val="0"/>
                                  </p:iterate>
                                  <p:childTnLst>
                                    <p:set>
                                      <p:cBhvr>
                                        <p:cTn id="11" fill="hold"/>
                                        <p:tgtEl>
                                          <p:spTgt spid="146"/>
                                        </p:tgtEl>
                                        <p:attrNameLst>
                                          <p:attrName>style.visibility</p:attrName>
                                        </p:attrNameLst>
                                      </p:cBhvr>
                                      <p:to>
                                        <p:strVal val="visible"/>
                                      </p:to>
                                    </p:set>
                                    <p:animEffect transition="in" filter="fade">
                                      <p:cBhvr>
                                        <p:cTn id="12" dur="500"/>
                                        <p:tgtEl>
                                          <p:spTgt spid="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p:tmAbs val="0"/>
                                  </p:iterate>
                                  <p:childTnLst>
                                    <p:set>
                                      <p:cBhvr>
                                        <p:cTn id="16" fill="hold"/>
                                        <p:tgtEl>
                                          <p:spTgt spid="150"/>
                                        </p:tgtEl>
                                        <p:attrNameLst>
                                          <p:attrName>style.visibility</p:attrName>
                                        </p:attrNameLst>
                                      </p:cBhvr>
                                      <p:to>
                                        <p:strVal val="visible"/>
                                      </p:to>
                                    </p:set>
                                    <p:animEffect transition="in" filter="fade">
                                      <p:cBhvr>
                                        <p:cTn id="17" dur="500"/>
                                        <p:tgtEl>
                                          <p:spTgt spid="1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p:tmAbs val="0"/>
                                  </p:iterate>
                                  <p:childTnLst>
                                    <p:set>
                                      <p:cBhvr>
                                        <p:cTn id="21" fill="hold"/>
                                        <p:tgtEl>
                                          <p:spTgt spid="139"/>
                                        </p:tgtEl>
                                        <p:attrNameLst>
                                          <p:attrName>style.visibility</p:attrName>
                                        </p:attrNameLst>
                                      </p:cBhvr>
                                      <p:to>
                                        <p:strVal val="visible"/>
                                      </p:to>
                                    </p:set>
                                    <p:animEffect transition="in" filter="fade">
                                      <p:cBhvr>
                                        <p:cTn id="22" dur="500"/>
                                        <p:tgtEl>
                                          <p:spTgt spid="1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p:tmAbs val="0"/>
                                  </p:iterate>
                                  <p:childTnLst>
                                    <p:set>
                                      <p:cBhvr>
                                        <p:cTn id="26" fill="hold"/>
                                        <p:tgtEl>
                                          <p:spTgt spid="142"/>
                                        </p:tgtEl>
                                        <p:attrNameLst>
                                          <p:attrName>style.visibility</p:attrName>
                                        </p:attrNameLst>
                                      </p:cBhvr>
                                      <p:to>
                                        <p:strVal val="visible"/>
                                      </p:to>
                                    </p:set>
                                    <p:animEffect transition="in" filter="fade">
                                      <p:cBhvr>
                                        <p:cTn id="27" dur="500"/>
                                        <p:tgtEl>
                                          <p:spTgt spid="1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p:tmAbs val="0"/>
                                  </p:iterate>
                                  <p:childTnLst>
                                    <p:set>
                                      <p:cBhvr>
                                        <p:cTn id="31" fill="hold"/>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advAuto="0"/>
      <p:bldP spid="139" grpId="0" animBg="1" advAuto="0"/>
      <p:bldP spid="142" grpId="0" animBg="1" advAuto="0"/>
      <p:bldP spid="146" grpId="0" animBg="1" advAuto="0"/>
      <p:bldP spid="150" grpId="0" animBg="1" advAuto="0"/>
      <p:bldP spid="153"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prstGeom prst="rect">
            <a:avLst/>
          </a:prstGeom>
        </p:spPr>
        <p:txBody>
          <a:bodyPr/>
          <a:lstStyle/>
          <a:p>
            <a:pPr lvl="0">
              <a:defRPr sz="1800"/>
            </a:pPr>
            <a:r>
              <a:rPr sz="5906"/>
              <a:t>How do we fix this?</a:t>
            </a:r>
          </a:p>
        </p:txBody>
      </p:sp>
      <p:sp>
        <p:nvSpPr>
          <p:cNvPr id="158" name="Shape 158"/>
          <p:cNvSpPr>
            <a:spLocks noGrp="1"/>
          </p:cNvSpPr>
          <p:nvPr>
            <p:ph type="body" idx="1"/>
          </p:nvPr>
        </p:nvSpPr>
        <p:spPr>
          <a:xfrm>
            <a:off x="1344706" y="1417638"/>
            <a:ext cx="7342094" cy="1936376"/>
          </a:xfrm>
          <a:prstGeom prst="rect">
            <a:avLst/>
          </a:prstGeom>
        </p:spPr>
        <p:txBody>
          <a:bodyPr/>
          <a:lstStyle/>
          <a:p>
            <a:pPr lvl="0">
              <a:defRPr sz="1800"/>
            </a:pPr>
            <a:endParaRPr sz="3500" dirty="0"/>
          </a:p>
          <a:p>
            <a:pPr lvl="0">
              <a:defRPr sz="1800"/>
            </a:pPr>
            <a:r>
              <a:rPr sz="3500" dirty="0"/>
              <a:t>Randomize ISNs</a:t>
            </a:r>
            <a:endParaRPr lang="en-US" sz="3500" dirty="0"/>
          </a:p>
          <a:p>
            <a:pPr lvl="1">
              <a:defRPr sz="1800"/>
            </a:pPr>
            <a:r>
              <a:rPr lang="en-US" sz="3500" dirty="0"/>
              <a:t>How?</a:t>
            </a:r>
          </a:p>
        </p:txBody>
      </p:sp>
      <p:sp>
        <p:nvSpPr>
          <p:cNvPr id="159" name="Shape 15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25</a:t>
            </a:fld>
            <a:endParaRPr/>
          </a:p>
        </p:txBody>
      </p:sp>
      <p:sp>
        <p:nvSpPr>
          <p:cNvPr id="2" name="Shape 158">
            <a:extLst>
              <a:ext uri="{FF2B5EF4-FFF2-40B4-BE49-F238E27FC236}">
                <a16:creationId xmlns:a16="http://schemas.microsoft.com/office/drawing/2014/main" id="{19A78527-69DA-1C5A-DA61-1F27F7F5141D}"/>
              </a:ext>
            </a:extLst>
          </p:cNvPr>
          <p:cNvSpPr txBox="1">
            <a:spLocks/>
          </p:cNvSpPr>
          <p:nvPr/>
        </p:nvSpPr>
        <p:spPr bwMode="auto">
          <a:xfrm>
            <a:off x="328807" y="2861092"/>
            <a:ext cx="8486385" cy="126512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171000"/>
              <a:buFont typeface="Arial" charset="0"/>
              <a:buChar char="•"/>
              <a:defRPr sz="2400" kern="1200">
                <a:solidFill>
                  <a:schemeClr val="tx1"/>
                </a:solidFill>
                <a:latin typeface="Gill Sans"/>
                <a:ea typeface="ＭＳ Ｐゴシック" charset="0"/>
                <a:cs typeface="Gill Sans"/>
              </a:defRPr>
            </a:lvl1pPr>
            <a:lvl2pPr marL="742950" indent="-285750" algn="l" defTabSz="457200" rtl="0" eaLnBrk="1" fontAlgn="base" hangingPunct="1">
              <a:spcBef>
                <a:spcPct val="20000"/>
              </a:spcBef>
              <a:spcAft>
                <a:spcPct val="0"/>
              </a:spcAft>
              <a:buSzPct val="171000"/>
              <a:buFont typeface="Arial"/>
              <a:buChar char="•"/>
              <a:defRPr sz="2400" kern="1200">
                <a:solidFill>
                  <a:schemeClr val="tx1"/>
                </a:solidFill>
                <a:latin typeface="Gill Sans"/>
                <a:ea typeface="ＭＳ Ｐゴシック" charset="0"/>
                <a:cs typeface="Gill Sans"/>
              </a:defRPr>
            </a:lvl2pPr>
            <a:lvl3pPr marL="1143000" indent="-228600" algn="l" defTabSz="457200" rtl="0" eaLnBrk="1" fontAlgn="base" hangingPunct="1">
              <a:spcBef>
                <a:spcPct val="20000"/>
              </a:spcBef>
              <a:spcAft>
                <a:spcPct val="0"/>
              </a:spcAft>
              <a:buSzPct val="171000"/>
              <a:buFont typeface="Arial" charset="0"/>
              <a:buChar char="•"/>
              <a:defRPr sz="2400" kern="1200">
                <a:solidFill>
                  <a:schemeClr val="tx1"/>
                </a:solidFill>
                <a:latin typeface="Gill Sans"/>
                <a:ea typeface="ＭＳ Ｐゴシック" charset="0"/>
                <a:cs typeface="Gill Sans"/>
              </a:defRPr>
            </a:lvl3pPr>
            <a:lvl4pPr marL="1600200" indent="-228600" algn="l" defTabSz="457200" rtl="0" eaLnBrk="1" fontAlgn="base" hangingPunct="1">
              <a:spcBef>
                <a:spcPct val="20000"/>
              </a:spcBef>
              <a:spcAft>
                <a:spcPct val="0"/>
              </a:spcAft>
              <a:buSzPct val="171000"/>
              <a:buFont typeface="Arial"/>
              <a:buChar char="•"/>
              <a:defRPr sz="2400" kern="1200">
                <a:solidFill>
                  <a:schemeClr val="tx1"/>
                </a:solidFill>
                <a:latin typeface="Gill Sans"/>
                <a:ea typeface="ＭＳ Ｐゴシック" charset="0"/>
                <a:cs typeface="Gill Sans"/>
              </a:defRPr>
            </a:lvl4pPr>
            <a:lvl5pPr marL="2057400" indent="-228600" algn="l" defTabSz="457200" rtl="0" eaLnBrk="1" fontAlgn="base" hangingPunct="1">
              <a:spcBef>
                <a:spcPct val="20000"/>
              </a:spcBef>
              <a:spcAft>
                <a:spcPct val="0"/>
              </a:spcAft>
              <a:buSzPct val="171000"/>
              <a:buFont typeface="Arial"/>
              <a:buChar char="•"/>
              <a:defRPr sz="2400" kern="1200">
                <a:solidFill>
                  <a:schemeClr val="tx1"/>
                </a:solidFill>
                <a:latin typeface="Gill Sans"/>
                <a:ea typeface="ＭＳ Ｐゴシック" charset="0"/>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3500" dirty="0"/>
          </a:p>
          <a:p>
            <a:pPr>
              <a:defRPr sz="1800"/>
            </a:pPr>
            <a:r>
              <a:rPr lang="en-US" sz="3500" dirty="0"/>
              <a:t>Hash repeatedly? -&gt; </a:t>
            </a:r>
            <a:r>
              <a:rPr lang="en-US" sz="3500" dirty="0">
                <a:solidFill>
                  <a:srgbClr val="0432FF"/>
                </a:solidFill>
              </a:rPr>
              <a:t>Drawbacks?</a:t>
            </a:r>
          </a:p>
        </p:txBody>
      </p:sp>
      <p:sp>
        <p:nvSpPr>
          <p:cNvPr id="3" name="Shape 158">
            <a:extLst>
              <a:ext uri="{FF2B5EF4-FFF2-40B4-BE49-F238E27FC236}">
                <a16:creationId xmlns:a16="http://schemas.microsoft.com/office/drawing/2014/main" id="{5C7F8E2E-85AF-05E0-6209-F29322845815}"/>
              </a:ext>
            </a:extLst>
          </p:cNvPr>
          <p:cNvSpPr txBox="1">
            <a:spLocks/>
          </p:cNvSpPr>
          <p:nvPr/>
        </p:nvSpPr>
        <p:spPr bwMode="auto">
          <a:xfrm>
            <a:off x="328807" y="4484487"/>
            <a:ext cx="7342094" cy="206053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SzPct val="171000"/>
              <a:buFont typeface="Arial" charset="0"/>
              <a:buChar char="•"/>
              <a:defRPr sz="2400" kern="1200">
                <a:solidFill>
                  <a:schemeClr val="tx1"/>
                </a:solidFill>
                <a:latin typeface="Gill Sans"/>
                <a:ea typeface="ＭＳ Ｐゴシック" charset="0"/>
                <a:cs typeface="Gill Sans"/>
              </a:defRPr>
            </a:lvl1pPr>
            <a:lvl2pPr marL="742950" indent="-285750" algn="l" defTabSz="457200" rtl="0" eaLnBrk="1" fontAlgn="base" hangingPunct="1">
              <a:spcBef>
                <a:spcPct val="20000"/>
              </a:spcBef>
              <a:spcAft>
                <a:spcPct val="0"/>
              </a:spcAft>
              <a:buSzPct val="171000"/>
              <a:buFont typeface="Arial"/>
              <a:buChar char="•"/>
              <a:defRPr sz="2400" kern="1200">
                <a:solidFill>
                  <a:schemeClr val="tx1"/>
                </a:solidFill>
                <a:latin typeface="Gill Sans"/>
                <a:ea typeface="ＭＳ Ｐゴシック" charset="0"/>
                <a:cs typeface="Gill Sans"/>
              </a:defRPr>
            </a:lvl2pPr>
            <a:lvl3pPr marL="1143000" indent="-228600" algn="l" defTabSz="457200" rtl="0" eaLnBrk="1" fontAlgn="base" hangingPunct="1">
              <a:spcBef>
                <a:spcPct val="20000"/>
              </a:spcBef>
              <a:spcAft>
                <a:spcPct val="0"/>
              </a:spcAft>
              <a:buSzPct val="171000"/>
              <a:buFont typeface="Arial" charset="0"/>
              <a:buChar char="•"/>
              <a:defRPr sz="2400" kern="1200">
                <a:solidFill>
                  <a:schemeClr val="tx1"/>
                </a:solidFill>
                <a:latin typeface="Gill Sans"/>
                <a:ea typeface="ＭＳ Ｐゴシック" charset="0"/>
                <a:cs typeface="Gill Sans"/>
              </a:defRPr>
            </a:lvl3pPr>
            <a:lvl4pPr marL="1600200" indent="-228600" algn="l" defTabSz="457200" rtl="0" eaLnBrk="1" fontAlgn="base" hangingPunct="1">
              <a:spcBef>
                <a:spcPct val="20000"/>
              </a:spcBef>
              <a:spcAft>
                <a:spcPct val="0"/>
              </a:spcAft>
              <a:buSzPct val="171000"/>
              <a:buFont typeface="Arial"/>
              <a:buChar char="•"/>
              <a:defRPr sz="2400" kern="1200">
                <a:solidFill>
                  <a:schemeClr val="tx1"/>
                </a:solidFill>
                <a:latin typeface="Gill Sans"/>
                <a:ea typeface="ＭＳ Ｐゴシック" charset="0"/>
                <a:cs typeface="Gill Sans"/>
              </a:defRPr>
            </a:lvl4pPr>
            <a:lvl5pPr marL="2057400" indent="-228600" algn="l" defTabSz="457200" rtl="0" eaLnBrk="1" fontAlgn="base" hangingPunct="1">
              <a:spcBef>
                <a:spcPct val="20000"/>
              </a:spcBef>
              <a:spcAft>
                <a:spcPct val="0"/>
              </a:spcAft>
              <a:buSzPct val="171000"/>
              <a:buFont typeface="Arial"/>
              <a:buChar char="•"/>
              <a:defRPr sz="2400" kern="1200">
                <a:solidFill>
                  <a:schemeClr val="tx1"/>
                </a:solidFill>
                <a:latin typeface="Gill Sans"/>
                <a:ea typeface="ＭＳ Ｐゴシック" charset="0"/>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3500" dirty="0"/>
          </a:p>
          <a:p>
            <a:pPr>
              <a:defRPr sz="1800"/>
            </a:pPr>
            <a:r>
              <a:rPr lang="en-US" sz="3500" dirty="0"/>
              <a:t>RNGs? -&gt; </a:t>
            </a:r>
            <a:r>
              <a:rPr lang="en-US" sz="3500" dirty="0">
                <a:solidFill>
                  <a:srgbClr val="0432FF"/>
                </a:solidFill>
              </a:rPr>
              <a:t>Drawbacks?</a:t>
            </a:r>
          </a:p>
        </p:txBody>
      </p:sp>
      <p:sp>
        <p:nvSpPr>
          <p:cNvPr id="6" name="TextBox 5">
            <a:extLst>
              <a:ext uri="{FF2B5EF4-FFF2-40B4-BE49-F238E27FC236}">
                <a16:creationId xmlns:a16="http://schemas.microsoft.com/office/drawing/2014/main" id="{9CE23722-5C53-759B-E171-44145FCBF3AD}"/>
              </a:ext>
            </a:extLst>
          </p:cNvPr>
          <p:cNvSpPr txBox="1"/>
          <p:nvPr/>
        </p:nvSpPr>
        <p:spPr>
          <a:xfrm>
            <a:off x="3450323" y="4020093"/>
            <a:ext cx="3306224" cy="630942"/>
          </a:xfrm>
          <a:prstGeom prst="rect">
            <a:avLst/>
          </a:prstGeom>
          <a:noFill/>
        </p:spPr>
        <p:txBody>
          <a:bodyPr wrap="square">
            <a:spAutoFit/>
          </a:bodyPr>
          <a:lstStyle/>
          <a:p>
            <a:pPr marL="914400" lvl="1" indent="-457200">
              <a:buFont typeface="Arial" panose="020B0604020202020204" pitchFamily="34" charset="0"/>
              <a:buChar char="•"/>
              <a:defRPr sz="1800"/>
            </a:pPr>
            <a:r>
              <a:rPr lang="en-US" sz="3500" i="1" u="sng" dirty="0">
                <a:latin typeface="Gill Sans"/>
                <a:cs typeface="Gill Sans"/>
              </a:rPr>
              <a:t>Deterministic</a:t>
            </a:r>
            <a:r>
              <a:rPr lang="en-US" sz="1800" i="1" u="sng" dirty="0"/>
              <a:t> </a:t>
            </a:r>
          </a:p>
        </p:txBody>
      </p:sp>
      <p:sp>
        <p:nvSpPr>
          <p:cNvPr id="8" name="TextBox 7">
            <a:extLst>
              <a:ext uri="{FF2B5EF4-FFF2-40B4-BE49-F238E27FC236}">
                <a16:creationId xmlns:a16="http://schemas.microsoft.com/office/drawing/2014/main" id="{DAC895A7-40F7-B7F2-9E66-8CB089684576}"/>
              </a:ext>
            </a:extLst>
          </p:cNvPr>
          <p:cNvSpPr txBox="1"/>
          <p:nvPr/>
        </p:nvSpPr>
        <p:spPr>
          <a:xfrm>
            <a:off x="1473099" y="5569675"/>
            <a:ext cx="4603314" cy="1169551"/>
          </a:xfrm>
          <a:prstGeom prst="rect">
            <a:avLst/>
          </a:prstGeom>
          <a:noFill/>
        </p:spPr>
        <p:txBody>
          <a:bodyPr wrap="square">
            <a:spAutoFit/>
          </a:bodyPr>
          <a:lstStyle/>
          <a:p>
            <a:pPr marL="914400" lvl="1" indent="-457200">
              <a:buFont typeface="Arial" panose="020B0604020202020204" pitchFamily="34" charset="0"/>
              <a:buChar char="•"/>
              <a:defRPr sz="1800"/>
            </a:pPr>
            <a:r>
              <a:rPr lang="en-US" sz="3500" i="1" u="sng" dirty="0">
                <a:latin typeface="Gill Sans"/>
                <a:cs typeface="Gill Sans"/>
              </a:rPr>
              <a:t>Slow</a:t>
            </a:r>
            <a:endParaRPr lang="en-US" sz="1800" i="1" u="sng" dirty="0">
              <a:latin typeface="Gill Sans"/>
              <a:cs typeface="Gill Sans"/>
            </a:endParaRPr>
          </a:p>
          <a:p>
            <a:pPr marL="914400" lvl="1" indent="-457200">
              <a:buFont typeface="Arial" panose="020B0604020202020204" pitchFamily="34" charset="0"/>
              <a:buChar char="•"/>
              <a:defRPr sz="1800"/>
            </a:pPr>
            <a:r>
              <a:rPr lang="en-US" sz="3500" i="1" u="sng" dirty="0">
                <a:latin typeface="Gill Sans"/>
                <a:cs typeface="Gill Sans"/>
              </a:rPr>
              <a:t>Increased overhead</a:t>
            </a:r>
            <a:endParaRPr lang="en-US" sz="1050" i="1" u="sng" dirty="0"/>
          </a:p>
        </p:txBody>
      </p:sp>
    </p:spTree>
    <p:extLst>
      <p:ext uri="{BB962C8B-B14F-4D97-AF65-F5344CB8AC3E}">
        <p14:creationId xmlns:p14="http://schemas.microsoft.com/office/powerpoint/2010/main" val="161237500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fill="hold"/>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advAuto="0"/>
      <p:bldP spid="2" grpId="0"/>
      <p:bldP spid="3" grpId="0" advAuto="0"/>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pPr lvl="0">
              <a:defRPr sz="1800"/>
            </a:pPr>
            <a:r>
              <a:rPr sz="5906"/>
              <a:t>Source Routing</a:t>
            </a:r>
          </a:p>
        </p:txBody>
      </p:sp>
      <p:sp>
        <p:nvSpPr>
          <p:cNvPr id="162" name="Shape 162"/>
          <p:cNvSpPr>
            <a:spLocks noGrp="1"/>
          </p:cNvSpPr>
          <p:nvPr>
            <p:ph type="body" idx="1"/>
          </p:nvPr>
        </p:nvSpPr>
        <p:spPr>
          <a:xfrm>
            <a:off x="250031" y="1946672"/>
            <a:ext cx="3545086" cy="4018359"/>
          </a:xfrm>
          <a:prstGeom prst="rect">
            <a:avLst/>
          </a:prstGeom>
        </p:spPr>
        <p:txBody>
          <a:bodyPr/>
          <a:lstStyle/>
          <a:p>
            <a:pPr lvl="0">
              <a:defRPr sz="1800"/>
            </a:pPr>
            <a:r>
              <a:rPr sz="2800" dirty="0"/>
              <a:t>Standard IP Packet Format (RFC791)</a:t>
            </a:r>
          </a:p>
          <a:p>
            <a:pPr lvl="0">
              <a:defRPr sz="1800"/>
            </a:pPr>
            <a:r>
              <a:rPr sz="2800" dirty="0"/>
              <a:t>Source Routing allows sender to specify route</a:t>
            </a:r>
          </a:p>
          <a:p>
            <a:pPr lvl="1">
              <a:defRPr sz="1800"/>
            </a:pPr>
            <a:r>
              <a:rPr sz="2800" dirty="0"/>
              <a:t>Set flag in </a:t>
            </a:r>
            <a:r>
              <a:rPr sz="2800" i="1" dirty="0"/>
              <a:t>Flags</a:t>
            </a:r>
            <a:r>
              <a:rPr sz="2800" dirty="0"/>
              <a:t> field</a:t>
            </a:r>
          </a:p>
          <a:p>
            <a:pPr lvl="1">
              <a:defRPr sz="1800"/>
            </a:pPr>
            <a:r>
              <a:rPr sz="2800" dirty="0"/>
              <a:t>Specify routes in </a:t>
            </a:r>
            <a:r>
              <a:rPr sz="2800" i="1" dirty="0"/>
              <a:t>Options</a:t>
            </a:r>
            <a:r>
              <a:rPr sz="2800" dirty="0"/>
              <a:t> field</a:t>
            </a:r>
          </a:p>
        </p:txBody>
      </p:sp>
      <p:sp>
        <p:nvSpPr>
          <p:cNvPr id="163" name="Shape 16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26</a:t>
            </a:fld>
            <a:endParaRPr/>
          </a:p>
        </p:txBody>
      </p:sp>
      <p:pic>
        <p:nvPicPr>
          <p:cNvPr id="164" name="droppedImage.tiff"/>
          <p:cNvPicPr/>
          <p:nvPr/>
        </p:nvPicPr>
        <p:blipFill>
          <a:blip r:embed="rId3"/>
          <a:stretch>
            <a:fillRect/>
          </a:stretch>
        </p:blipFill>
        <p:spPr>
          <a:xfrm>
            <a:off x="3665636" y="1839100"/>
            <a:ext cx="4902398" cy="2840476"/>
          </a:xfrm>
          <a:prstGeom prst="rect">
            <a:avLst/>
          </a:prstGeom>
          <a:ln w="12700">
            <a:miter lim="400000"/>
          </a:ln>
        </p:spPr>
      </p:pic>
      <p:grpSp>
        <p:nvGrpSpPr>
          <p:cNvPr id="167" name="Group 167"/>
          <p:cNvGrpSpPr/>
          <p:nvPr/>
        </p:nvGrpSpPr>
        <p:grpSpPr>
          <a:xfrm>
            <a:off x="5696791" y="2609137"/>
            <a:ext cx="1241228" cy="1801498"/>
            <a:chOff x="0" y="0"/>
            <a:chExt cx="1765300" cy="2222500"/>
          </a:xfrm>
        </p:grpSpPr>
        <p:sp>
          <p:nvSpPr>
            <p:cNvPr id="165" name="Shape 165"/>
            <p:cNvSpPr/>
            <p:nvPr/>
          </p:nvSpPr>
          <p:spPr>
            <a:xfrm>
              <a:off x="469899" y="-1"/>
              <a:ext cx="1295402" cy="736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B00">
                <a:alpha val="24000"/>
              </a:srgbClr>
            </a:solidFill>
            <a:ln w="25400" cap="flat">
              <a:solidFill>
                <a:srgbClr val="000000">
                  <a:alpha val="24000"/>
                </a:srgbClr>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166" name="Shape 166"/>
            <p:cNvSpPr/>
            <p:nvPr/>
          </p:nvSpPr>
          <p:spPr>
            <a:xfrm>
              <a:off x="-1" y="1485899"/>
              <a:ext cx="1295402" cy="736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B00">
                <a:alpha val="24000"/>
              </a:srgbClr>
            </a:solidFill>
            <a:ln w="25400" cap="flat">
              <a:solidFill>
                <a:srgbClr val="000000">
                  <a:alpha val="24000"/>
                </a:srgbClr>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sz="2812"/>
            </a:p>
          </p:txBody>
        </p:sp>
      </p:grpSp>
    </p:spTree>
    <p:extLst>
      <p:ext uri="{BB962C8B-B14F-4D97-AF65-F5344CB8AC3E}">
        <p14:creationId xmlns:p14="http://schemas.microsoft.com/office/powerpoint/2010/main" val="9060115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62">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1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2">
                                            <p:txEl>
                                              <p:pRg st="1" end="1"/>
                                            </p:txEl>
                                          </p:spTgt>
                                        </p:tgtEl>
                                        <p:attrNameLst>
                                          <p:attrName>style.visibility</p:attrName>
                                        </p:attrNameLst>
                                      </p:cBhvr>
                                      <p:to>
                                        <p:strVal val="visible"/>
                                      </p:to>
                                    </p:set>
                                  </p:childTnLst>
                                </p:cTn>
                              </p:par>
                              <p:par>
                                <p:cTn id="13" presetID="1" presetClass="entr" presetSubtype="0" fill="hold" grpId="0">
                                  <p:stCondLst>
                                    <p:cond delay="0"/>
                                  </p:stCondLst>
                                  <p:iterate>
                                    <p:tmAbs val="0"/>
                                  </p:iterate>
                                  <p:childTnLst>
                                    <p:set>
                                      <p:cBhvr>
                                        <p:cTn id="14" fill="hold"/>
                                        <p:tgtEl>
                                          <p:spTgt spid="162">
                                            <p:txEl>
                                              <p:pRg st="2" end="2"/>
                                            </p:txEl>
                                          </p:spTgt>
                                        </p:tgtEl>
                                        <p:attrNameLst>
                                          <p:attrName>style.visibility</p:attrName>
                                        </p:attrNameLst>
                                      </p:cBhvr>
                                      <p:to>
                                        <p:strVal val="visible"/>
                                      </p:to>
                                    </p:set>
                                  </p:childTnLst>
                                </p:cTn>
                              </p:par>
                              <p:par>
                                <p:cTn id="15" presetID="1" presetClass="entr" presetSubtype="0" fill="hold" grpId="0">
                                  <p:stCondLst>
                                    <p:cond delay="0"/>
                                  </p:stCondLst>
                                  <p:iterate>
                                    <p:tmAbs val="0"/>
                                  </p:iterate>
                                  <p:childTnLst>
                                    <p:set>
                                      <p:cBhvr>
                                        <p:cTn id="16" fill="hold"/>
                                        <p:tgtEl>
                                          <p:spTgt spid="162">
                                            <p:txEl>
                                              <p:pRg st="3" end="3"/>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grpId="0" nodeType="afterEffect">
                                  <p:stCondLst>
                                    <p:cond delay="0"/>
                                  </p:stCondLst>
                                  <p:iterate>
                                    <p:tmAbs val="0"/>
                                  </p:iterate>
                                  <p:childTnLst>
                                    <p:set>
                                      <p:cBhvr>
                                        <p:cTn id="19" fill="hold"/>
                                        <p:tgtEl>
                                          <p:spTgt spid="167"/>
                                        </p:tgtEl>
                                        <p:attrNameLst>
                                          <p:attrName>style.visibility</p:attrName>
                                        </p:attrNameLst>
                                      </p:cBhvr>
                                      <p:to>
                                        <p:strVal val="visible"/>
                                      </p:to>
                                    </p:set>
                                    <p:animEffect transition="in" filter="fade">
                                      <p:cBhvr>
                                        <p:cTn id="20"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animBg="1" advAuto="0"/>
      <p:bldP spid="16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p>
            <a:pPr lvl="0">
              <a:defRPr sz="1800"/>
            </a:pPr>
            <a:r>
              <a:rPr sz="5906"/>
              <a:t>Source Routing</a:t>
            </a:r>
          </a:p>
        </p:txBody>
      </p:sp>
      <p:sp>
        <p:nvSpPr>
          <p:cNvPr id="170" name="Shape 17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27</a:t>
            </a:fld>
            <a:endParaRPr/>
          </a:p>
        </p:txBody>
      </p:sp>
      <p:pic>
        <p:nvPicPr>
          <p:cNvPr id="171" name="droppedImage.tiff"/>
          <p:cNvPicPr/>
          <p:nvPr/>
        </p:nvPicPr>
        <p:blipFill>
          <a:blip r:embed="rId3"/>
          <a:stretch>
            <a:fillRect/>
          </a:stretch>
        </p:blipFill>
        <p:spPr>
          <a:xfrm flipH="1">
            <a:off x="321469" y="2217997"/>
            <a:ext cx="1678781" cy="1711066"/>
          </a:xfrm>
          <a:prstGeom prst="rect">
            <a:avLst/>
          </a:prstGeom>
          <a:ln w="12700">
            <a:miter lim="400000"/>
          </a:ln>
        </p:spPr>
      </p:pic>
      <p:pic>
        <p:nvPicPr>
          <p:cNvPr id="172" name="droppedImage.tiff"/>
          <p:cNvPicPr/>
          <p:nvPr/>
        </p:nvPicPr>
        <p:blipFill>
          <a:blip r:embed="rId4"/>
          <a:stretch>
            <a:fillRect/>
          </a:stretch>
        </p:blipFill>
        <p:spPr>
          <a:xfrm>
            <a:off x="7349133" y="2080617"/>
            <a:ext cx="1464469" cy="1977033"/>
          </a:xfrm>
          <a:prstGeom prst="rect">
            <a:avLst/>
          </a:prstGeom>
          <a:ln w="12700">
            <a:miter lim="400000"/>
          </a:ln>
        </p:spPr>
      </p:pic>
      <p:sp>
        <p:nvSpPr>
          <p:cNvPr id="173" name="Shape 173"/>
          <p:cNvSpPr/>
          <p:nvPr/>
        </p:nvSpPr>
        <p:spPr>
          <a:xfrm>
            <a:off x="1812727" y="1955601"/>
            <a:ext cx="2946797" cy="892969"/>
          </a:xfrm>
          <a:prstGeom prst="wedgeEllipseCallout">
            <a:avLst>
              <a:gd name="adj1" fmla="val -56061"/>
              <a:gd name="adj2" fmla="val 50000"/>
            </a:avLst>
          </a:prstGeom>
          <a:solidFill/>
          <a:ln w="25400">
            <a:solidFill/>
            <a:miter lim="400000"/>
          </a:ln>
          <a:extLst>
            <a:ext uri="{C572A759-6A51-4108-AA02-DFA0A04FC94B}">
              <ma14:wrappingTextBoxFlag xmlns="" xmlns:ma14="http://schemas.microsoft.com/office/mac/drawingml/2011/main" val="1"/>
            </a:ext>
          </a:extLst>
        </p:spPr>
        <p:txBody>
          <a:bodyPr lIns="0" tIns="0" rIns="0" bIns="0" anchor="ctr"/>
          <a:lstStyle>
            <a:lvl1pPr>
              <a:defRPr sz="2600">
                <a:solidFill>
                  <a:srgbClr val="FFFFFF"/>
                </a:solidFill>
                <a:effectLst>
                  <a:outerShdw blurRad="38100" dist="12700" dir="5400000" rotWithShape="0">
                    <a:srgbClr val="000000">
                      <a:alpha val="50000"/>
                    </a:srgbClr>
                  </a:outerShdw>
                </a:effectLst>
              </a:defRPr>
            </a:lvl1pPr>
          </a:lstStyle>
          <a:p>
            <a:pPr lvl="0">
              <a:defRPr sz="1800">
                <a:solidFill>
                  <a:srgbClr val="000000"/>
                </a:solidFill>
                <a:effectLst/>
              </a:defRPr>
            </a:pPr>
            <a:r>
              <a:rPr sz="1828" dirty="0">
                <a:solidFill>
                  <a:schemeClr val="bg1"/>
                </a:solidFill>
              </a:rPr>
              <a:t>I like </a:t>
            </a:r>
            <a:r>
              <a:rPr sz="1828">
                <a:solidFill>
                  <a:schemeClr val="bg1"/>
                </a:solidFill>
              </a:rPr>
              <a:t>path R2</a:t>
            </a:r>
            <a:r>
              <a:rPr sz="1828" dirty="0">
                <a:solidFill>
                  <a:schemeClr val="bg1"/>
                </a:solidFill>
              </a:rPr>
              <a:t>, R5, R4.</a:t>
            </a:r>
          </a:p>
        </p:txBody>
      </p:sp>
      <p:grpSp>
        <p:nvGrpSpPr>
          <p:cNvPr id="180" name="Group 180"/>
          <p:cNvGrpSpPr/>
          <p:nvPr/>
        </p:nvGrpSpPr>
        <p:grpSpPr>
          <a:xfrm>
            <a:off x="1713895" y="4339976"/>
            <a:ext cx="7073002" cy="2241055"/>
            <a:chOff x="156300" y="723974"/>
            <a:chExt cx="10059378" cy="3187278"/>
          </a:xfrm>
        </p:grpSpPr>
        <p:pic>
          <p:nvPicPr>
            <p:cNvPr id="174" name="droppedImage.png"/>
            <p:cNvPicPr/>
            <p:nvPr/>
          </p:nvPicPr>
          <p:blipFill>
            <a:blip r:embed="rId5"/>
            <a:stretch>
              <a:fillRect/>
            </a:stretch>
          </p:blipFill>
          <p:spPr>
            <a:xfrm>
              <a:off x="156300" y="1333847"/>
              <a:ext cx="3835544" cy="726304"/>
            </a:xfrm>
            <a:prstGeom prst="rect">
              <a:avLst/>
            </a:prstGeom>
            <a:ln w="12700" cap="flat">
              <a:noFill/>
              <a:miter lim="400000"/>
            </a:ln>
            <a:effectLst/>
          </p:spPr>
        </p:pic>
        <p:pic>
          <p:nvPicPr>
            <p:cNvPr id="175" name="droppedImage.png"/>
            <p:cNvPicPr/>
            <p:nvPr/>
          </p:nvPicPr>
          <p:blipFill>
            <a:blip r:embed="rId5"/>
            <a:stretch>
              <a:fillRect/>
            </a:stretch>
          </p:blipFill>
          <p:spPr>
            <a:xfrm>
              <a:off x="3230535" y="2603500"/>
              <a:ext cx="3835543" cy="726304"/>
            </a:xfrm>
            <a:prstGeom prst="rect">
              <a:avLst/>
            </a:prstGeom>
            <a:ln w="12700" cap="flat">
              <a:noFill/>
              <a:miter lim="400000"/>
            </a:ln>
            <a:effectLst/>
          </p:spPr>
        </p:pic>
        <p:pic>
          <p:nvPicPr>
            <p:cNvPr id="176" name="droppedImage.png"/>
            <p:cNvPicPr/>
            <p:nvPr/>
          </p:nvPicPr>
          <p:blipFill>
            <a:blip r:embed="rId5"/>
            <a:stretch>
              <a:fillRect/>
            </a:stretch>
          </p:blipFill>
          <p:spPr>
            <a:xfrm>
              <a:off x="6380134" y="1333499"/>
              <a:ext cx="3835544" cy="726305"/>
            </a:xfrm>
            <a:prstGeom prst="rect">
              <a:avLst/>
            </a:prstGeom>
            <a:ln w="12700" cap="flat">
              <a:noFill/>
              <a:miter lim="400000"/>
            </a:ln>
            <a:effectLst/>
          </p:spPr>
        </p:pic>
        <p:sp>
          <p:nvSpPr>
            <p:cNvPr id="177" name="Shape 177"/>
            <p:cNvSpPr/>
            <p:nvPr/>
          </p:nvSpPr>
          <p:spPr>
            <a:xfrm>
              <a:off x="1883145" y="723974"/>
              <a:ext cx="667989" cy="7488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2953"/>
                <a:t>R2</a:t>
              </a:r>
            </a:p>
          </p:txBody>
        </p:sp>
        <p:sp>
          <p:nvSpPr>
            <p:cNvPr id="178" name="Shape 178"/>
            <p:cNvSpPr/>
            <p:nvPr/>
          </p:nvSpPr>
          <p:spPr>
            <a:xfrm>
              <a:off x="4894260" y="3162374"/>
              <a:ext cx="667989" cy="7488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2953"/>
                <a:t>R5</a:t>
              </a:r>
            </a:p>
          </p:txBody>
        </p:sp>
        <p:sp>
          <p:nvSpPr>
            <p:cNvPr id="179" name="Shape 179"/>
            <p:cNvSpPr/>
            <p:nvPr/>
          </p:nvSpPr>
          <p:spPr>
            <a:xfrm>
              <a:off x="8170859" y="1879675"/>
              <a:ext cx="667989" cy="7488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lvl="0">
                <a:defRPr sz="1800"/>
              </a:pPr>
              <a:r>
                <a:rPr sz="2953"/>
                <a:t>R4</a:t>
              </a:r>
            </a:p>
          </p:txBody>
        </p:sp>
      </p:grpSp>
      <p:sp>
        <p:nvSpPr>
          <p:cNvPr id="181" name="Shape 181"/>
          <p:cNvSpPr/>
          <p:nvPr/>
        </p:nvSpPr>
        <p:spPr>
          <a:xfrm>
            <a:off x="1339453" y="3643312"/>
            <a:ext cx="223242" cy="241102"/>
          </a:xfrm>
          <a:prstGeom prst="roundRect">
            <a:avLst>
              <a:gd name="adj" fmla="val 50000"/>
            </a:avLst>
          </a:prstGeom>
          <a:blipFill>
            <a:blip r:embed="rId6"/>
          </a:blipFill>
          <a:ln w="25400">
            <a:solidFill/>
            <a:miter lim="400000"/>
          </a:ln>
        </p:spPr>
        <p:txBody>
          <a:bodyPr lIns="35719" tIns="35719" rIns="35719" bIns="35719" anchor="ctr"/>
          <a:lstStyle/>
          <a:p>
            <a:pPr lvl="0">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67723169"/>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0 0 L 0.21765 0.18238 L 0.43992 0.31656 L 0.67415 0.18434 L 0.72661 0.04413 " pathEditMode="relative" ptsTypes="AAAAA">
                                      <p:cBhvr>
                                        <p:cTn id="11" dur="2000" fill="hold"/>
                                        <p:tgtEl>
                                          <p:spTgt spid="18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p>
            <a:pPr lvl="0">
              <a:defRPr sz="1800"/>
            </a:pPr>
            <a:r>
              <a:rPr sz="5906"/>
              <a:t>Source Routing</a:t>
            </a:r>
          </a:p>
        </p:txBody>
      </p:sp>
      <p:sp>
        <p:nvSpPr>
          <p:cNvPr id="184" name="Shape 18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rPr/>
              <a:t>28</a:t>
            </a:fld>
            <a:endParaRPr/>
          </a:p>
        </p:txBody>
      </p:sp>
      <p:sp>
        <p:nvSpPr>
          <p:cNvPr id="185" name="Shape 185"/>
          <p:cNvSpPr>
            <a:spLocks noGrp="1"/>
          </p:cNvSpPr>
          <p:nvPr>
            <p:ph type="body" idx="1"/>
          </p:nvPr>
        </p:nvSpPr>
        <p:spPr>
          <a:prstGeom prst="rect">
            <a:avLst/>
          </a:prstGeom>
        </p:spPr>
        <p:txBody>
          <a:bodyPr/>
          <a:lstStyle/>
          <a:p>
            <a:pPr lvl="0">
              <a:defRPr sz="1800"/>
            </a:pPr>
            <a:r>
              <a:rPr sz="2953" dirty="0"/>
              <a:t>Q: What are the security implications of Source Routing?</a:t>
            </a:r>
          </a:p>
          <a:p>
            <a:pPr lvl="1">
              <a:defRPr sz="1800"/>
            </a:pPr>
            <a:r>
              <a:rPr sz="2953" dirty="0"/>
              <a:t>Access control?</a:t>
            </a:r>
          </a:p>
          <a:p>
            <a:pPr lvl="1">
              <a:defRPr sz="1800"/>
            </a:pPr>
            <a:r>
              <a:rPr sz="2953" dirty="0"/>
              <a:t>DoS?</a:t>
            </a:r>
            <a:endParaRPr lang="en-US" sz="2953" dirty="0"/>
          </a:p>
          <a:p>
            <a:pPr lvl="1">
              <a:defRPr sz="1800"/>
            </a:pPr>
            <a:endParaRPr sz="2953" dirty="0"/>
          </a:p>
          <a:p>
            <a:pPr lvl="0">
              <a:defRPr sz="1800"/>
            </a:pPr>
            <a:r>
              <a:rPr sz="2953" dirty="0"/>
              <a:t>Q: What are the possible defenses?</a:t>
            </a:r>
          </a:p>
          <a:p>
            <a:pPr lvl="1">
              <a:defRPr sz="1800"/>
            </a:pPr>
            <a:r>
              <a:rPr sz="2953" dirty="0"/>
              <a:t>A:  Block packets with source-routing flag</a:t>
            </a:r>
          </a:p>
        </p:txBody>
      </p:sp>
    </p:spTree>
    <p:extLst>
      <p:ext uri="{BB962C8B-B14F-4D97-AF65-F5344CB8AC3E}">
        <p14:creationId xmlns:p14="http://schemas.microsoft.com/office/powerpoint/2010/main" val="14247565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p:tmAbs val="0"/>
                                  </p:iterate>
                                  <p:childTnLst>
                                    <p:set>
                                      <p:cBhvr>
                                        <p:cTn id="6" fill="hold"/>
                                        <p:tgtEl>
                                          <p:spTgt spid="185">
                                            <p:bg/>
                                          </p:spTgt>
                                        </p:tgtEl>
                                        <p:attrNameLst>
                                          <p:attrName>style.visibility</p:attrName>
                                        </p:attrNameLst>
                                      </p:cBhvr>
                                      <p:to>
                                        <p:strVal val="visible"/>
                                      </p:to>
                                    </p:set>
                                  </p:childTnLst>
                                </p:cTn>
                              </p:par>
                              <p:par>
                                <p:cTn id="7" presetID="1" presetClass="entr" presetSubtype="0" fill="hold" grpId="0">
                                  <p:stCondLst>
                                    <p:cond delay="0"/>
                                  </p:stCondLst>
                                  <p:iterate>
                                    <p:tmAbs val="0"/>
                                  </p:iterate>
                                  <p:childTnLst>
                                    <p:set>
                                      <p:cBhvr>
                                        <p:cTn id="8" fill="hold"/>
                                        <p:tgtEl>
                                          <p:spTgt spid="1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8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body" idx="1"/>
          </p:nvPr>
        </p:nvSpPr>
        <p:spPr>
          <a:prstGeom prst="rect">
            <a:avLst/>
          </a:prstGeom>
        </p:spPr>
        <p:txBody>
          <a:bodyPr/>
          <a:lstStyle/>
          <a:p>
            <a:pPr marL="431288" indent="-277256" defTabSz="283418">
              <a:spcBef>
                <a:spcPts val="1125"/>
              </a:spcBef>
              <a:defRPr sz="1800"/>
            </a:pPr>
            <a:r>
              <a:rPr sz="2038" dirty="0"/>
              <a:t>RIP - Routing Information Protocol</a:t>
            </a:r>
          </a:p>
          <a:p>
            <a:pPr marL="646932" lvl="1" indent="-277256" defTabSz="283418">
              <a:spcBef>
                <a:spcPts val="1125"/>
              </a:spcBef>
              <a:defRPr sz="1800"/>
            </a:pPr>
            <a:r>
              <a:rPr sz="2038" dirty="0"/>
              <a:t>Distance vector routing protocol used for the local network</a:t>
            </a:r>
          </a:p>
          <a:p>
            <a:pPr marL="646932" lvl="1" indent="-277256" defTabSz="283418">
              <a:spcBef>
                <a:spcPts val="1125"/>
              </a:spcBef>
              <a:defRPr sz="1800"/>
            </a:pPr>
            <a:r>
              <a:rPr sz="2038" dirty="0"/>
              <a:t>Routers exchange reachability and “distance” vectors for all the sub-networks within (a typically small) domain</a:t>
            </a:r>
          </a:p>
          <a:p>
            <a:pPr marL="646932" lvl="1" indent="-277256" defTabSz="283418">
              <a:spcBef>
                <a:spcPts val="1125"/>
              </a:spcBef>
              <a:defRPr sz="1800"/>
            </a:pPr>
            <a:r>
              <a:rPr sz="2038" dirty="0"/>
              <a:t>Use vectors to decide which route is best</a:t>
            </a:r>
          </a:p>
          <a:p>
            <a:pPr marL="431288" indent="-277256" defTabSz="283418">
              <a:spcBef>
                <a:spcPts val="1125"/>
              </a:spcBef>
              <a:defRPr sz="1800"/>
            </a:pPr>
            <a:r>
              <a:rPr sz="2038" b="1" dirty="0"/>
              <a:t>Problem:  </a:t>
            </a:r>
            <a:r>
              <a:rPr sz="2038" dirty="0"/>
              <a:t>Data (vectors) are not authenticated</a:t>
            </a:r>
          </a:p>
          <a:p>
            <a:pPr marL="646932" lvl="1" indent="-277256" defTabSz="283418">
              <a:spcBef>
                <a:spcPts val="1125"/>
              </a:spcBef>
              <a:defRPr sz="1800"/>
            </a:pPr>
            <a:r>
              <a:rPr sz="2038" dirty="0"/>
              <a:t>Forge vectors to cause traffic to be routed through adversary</a:t>
            </a:r>
          </a:p>
          <a:p>
            <a:pPr marL="646932" lvl="1" indent="-277256" defTabSz="283418">
              <a:spcBef>
                <a:spcPts val="1125"/>
              </a:spcBef>
              <a:defRPr sz="1800"/>
            </a:pPr>
            <a:r>
              <a:rPr sz="2038" dirty="0"/>
              <a:t>or cause DoS</a:t>
            </a:r>
          </a:p>
          <a:p>
            <a:pPr marL="431288" indent="-277256" defTabSz="283418">
              <a:spcBef>
                <a:spcPts val="1125"/>
              </a:spcBef>
              <a:defRPr sz="1800"/>
            </a:pPr>
            <a:r>
              <a:rPr sz="2038" dirty="0"/>
              <a:t>Solutions:  ?  (still an open problem)</a:t>
            </a:r>
          </a:p>
        </p:txBody>
      </p:sp>
      <p:sp>
        <p:nvSpPr>
          <p:cNvPr id="188" name="Shape 188"/>
          <p:cNvSpPr>
            <a:spLocks noGrp="1"/>
          </p:cNvSpPr>
          <p:nvPr>
            <p:ph type="title"/>
          </p:nvPr>
        </p:nvSpPr>
        <p:spPr>
          <a:prstGeom prst="rect">
            <a:avLst/>
          </a:prstGeom>
        </p:spPr>
        <p:txBody>
          <a:bodyPr/>
          <a:lstStyle/>
          <a:p>
            <a:pPr lvl="0">
              <a:defRPr sz="1800"/>
            </a:pPr>
            <a:r>
              <a:rPr sz="5906"/>
              <a:t>Routing Manipulation</a:t>
            </a:r>
          </a:p>
        </p:txBody>
      </p:sp>
      <p:sp>
        <p:nvSpPr>
          <p:cNvPr id="189" name="Shape 18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29</a:t>
            </a:fld>
            <a:endParaRPr/>
          </a:p>
        </p:txBody>
      </p:sp>
    </p:spTree>
    <p:extLst>
      <p:ext uri="{BB962C8B-B14F-4D97-AF65-F5344CB8AC3E}">
        <p14:creationId xmlns:p14="http://schemas.microsoft.com/office/powerpoint/2010/main" val="14401507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mart Home Privacy"/>
          <p:cNvSpPr txBox="1">
            <a:spLocks noGrp="1"/>
          </p:cNvSpPr>
          <p:nvPr>
            <p:ph type="title"/>
          </p:nvPr>
        </p:nvSpPr>
        <p:spPr>
          <a:xfrm>
            <a:off x="514323" y="2800174"/>
            <a:ext cx="7804548" cy="818323"/>
          </a:xfrm>
          <a:prstGeom prst="rect">
            <a:avLst/>
          </a:prstGeom>
        </p:spPr>
        <p:txBody>
          <a:bodyPr>
            <a:normAutofit fontScale="90000"/>
          </a:bodyPr>
          <a:lstStyle>
            <a:lvl1pPr defTabSz="519937">
              <a:defRPr sz="7119"/>
            </a:lvl1pPr>
          </a:lstStyle>
          <a:p>
            <a:r>
              <a:rPr dirty="0"/>
              <a:t>Smart Home Privacy</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body" idx="1"/>
          </p:nvPr>
        </p:nvSpPr>
        <p:spPr>
          <a:xfrm>
            <a:off x="892969" y="1268016"/>
            <a:ext cx="7587643" cy="4973836"/>
          </a:xfrm>
          <a:prstGeom prst="rect">
            <a:avLst/>
          </a:prstGeom>
        </p:spPr>
        <p:txBody>
          <a:bodyPr>
            <a:normAutofit lnSpcReduction="10000"/>
          </a:bodyPr>
          <a:lstStyle/>
          <a:p>
            <a:pPr marL="443789" indent="-285293" defTabSz="291633">
              <a:spcBef>
                <a:spcPts val="1195"/>
              </a:spcBef>
              <a:defRPr sz="1800"/>
            </a:pPr>
            <a:r>
              <a:rPr sz="2097" dirty="0"/>
              <a:t>ICMP is used as a control plane for IP messages</a:t>
            </a:r>
          </a:p>
          <a:p>
            <a:pPr marL="665684" lvl="1" indent="-285293" defTabSz="291633">
              <a:spcBef>
                <a:spcPts val="1195"/>
              </a:spcBef>
              <a:defRPr sz="1800"/>
            </a:pPr>
            <a:r>
              <a:rPr sz="2097" dirty="0"/>
              <a:t>Ping (connectivity probe) </a:t>
            </a:r>
          </a:p>
          <a:p>
            <a:pPr marL="665684" lvl="1" indent="-285293" defTabSz="291633">
              <a:spcBef>
                <a:spcPts val="1195"/>
              </a:spcBef>
              <a:defRPr sz="1800"/>
            </a:pPr>
            <a:r>
              <a:rPr sz="2097" dirty="0"/>
              <a:t>Destination unreachable (error notification)</a:t>
            </a:r>
          </a:p>
          <a:p>
            <a:pPr marL="665684" lvl="1" indent="-285293" defTabSz="291633">
              <a:spcBef>
                <a:spcPts val="1195"/>
              </a:spcBef>
              <a:defRPr sz="1800"/>
            </a:pPr>
            <a:r>
              <a:rPr sz="2097" dirty="0"/>
              <a:t>Time-to-live exceeded (error notification)</a:t>
            </a:r>
          </a:p>
          <a:p>
            <a:pPr marL="443789" indent="-285293" defTabSz="291633">
              <a:spcBef>
                <a:spcPts val="1195"/>
              </a:spcBef>
              <a:defRPr sz="1800"/>
            </a:pPr>
            <a:r>
              <a:rPr lang="en-US" sz="2097" dirty="0"/>
              <a:t>ICMP messages are easy to spoof:  no handshake</a:t>
            </a:r>
          </a:p>
          <a:p>
            <a:pPr marL="443789" indent="-285293" defTabSz="291633">
              <a:spcBef>
                <a:spcPts val="1195"/>
              </a:spcBef>
              <a:defRPr sz="1800"/>
            </a:pPr>
            <a:r>
              <a:rPr sz="2097" dirty="0"/>
              <a:t>Some ICMP messages cause clients to alter behavior</a:t>
            </a:r>
          </a:p>
          <a:p>
            <a:pPr marL="665684" lvl="1" indent="-285293" defTabSz="291633">
              <a:spcBef>
                <a:spcPts val="1195"/>
              </a:spcBef>
              <a:defRPr sz="1800"/>
            </a:pPr>
            <a:r>
              <a:rPr sz="2097" dirty="0"/>
              <a:t>e.g., TCP RSTs on destination unreachable or TTL-exceeded</a:t>
            </a:r>
          </a:p>
          <a:p>
            <a:pPr marL="443789" indent="-285293" defTabSz="291633">
              <a:spcBef>
                <a:spcPts val="1195"/>
              </a:spcBef>
              <a:defRPr sz="1800"/>
            </a:pPr>
            <a:r>
              <a:rPr sz="2097" dirty="0"/>
              <a:t>Enables attacker to </a:t>
            </a:r>
            <a:r>
              <a:rPr sz="2097" u="sng" dirty="0"/>
              <a:t>remotely</a:t>
            </a:r>
            <a:r>
              <a:rPr sz="2097" dirty="0"/>
              <a:t> reset others’ connections</a:t>
            </a:r>
          </a:p>
          <a:p>
            <a:pPr marL="443789" indent="-285293" defTabSz="291633">
              <a:spcBef>
                <a:spcPts val="1195"/>
              </a:spcBef>
              <a:defRPr sz="1800"/>
            </a:pPr>
            <a:r>
              <a:rPr sz="2097" dirty="0"/>
              <a:t>Solution: </a:t>
            </a:r>
          </a:p>
          <a:p>
            <a:pPr marL="665684" lvl="1" indent="-285293" defTabSz="291633">
              <a:spcBef>
                <a:spcPts val="1195"/>
              </a:spcBef>
              <a:defRPr sz="1800"/>
            </a:pPr>
            <a:r>
              <a:rPr sz="2097" dirty="0"/>
              <a:t>Verify/sanity check sources and content</a:t>
            </a:r>
          </a:p>
          <a:p>
            <a:pPr marL="665684" lvl="1" indent="-285293" defTabSz="291633">
              <a:spcBef>
                <a:spcPts val="1195"/>
              </a:spcBef>
              <a:defRPr sz="1800"/>
            </a:pPr>
            <a:r>
              <a:rPr sz="2097" dirty="0"/>
              <a:t>Filter most of ICMP</a:t>
            </a:r>
          </a:p>
        </p:txBody>
      </p:sp>
      <p:sp>
        <p:nvSpPr>
          <p:cNvPr id="194" name="Shape 194"/>
          <p:cNvSpPr>
            <a:spLocks noGrp="1"/>
          </p:cNvSpPr>
          <p:nvPr>
            <p:ph type="title"/>
          </p:nvPr>
        </p:nvSpPr>
        <p:spPr>
          <a:xfrm>
            <a:off x="677815" y="224830"/>
            <a:ext cx="8017949" cy="928688"/>
          </a:xfrm>
          <a:prstGeom prst="rect">
            <a:avLst/>
          </a:prstGeom>
        </p:spPr>
        <p:txBody>
          <a:bodyPr/>
          <a:lstStyle>
            <a:lvl1pPr defTabSz="321310">
              <a:defRPr sz="4620"/>
            </a:lvl1pPr>
          </a:lstStyle>
          <a:p>
            <a:pPr lvl="0">
              <a:defRPr sz="1800"/>
            </a:pPr>
            <a:r>
              <a:rPr sz="3248"/>
              <a:t>Internet Control Message Protocol (ICMP)</a:t>
            </a:r>
          </a:p>
        </p:txBody>
      </p:sp>
      <p:sp>
        <p:nvSpPr>
          <p:cNvPr id="195" name="Shape 19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30</a:t>
            </a:fld>
            <a:endParaRPr/>
          </a:p>
        </p:txBody>
      </p:sp>
    </p:spTree>
    <p:extLst>
      <p:ext uri="{BB962C8B-B14F-4D97-AF65-F5344CB8AC3E}">
        <p14:creationId xmlns:p14="http://schemas.microsoft.com/office/powerpoint/2010/main" val="126372751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93">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93">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193">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9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iterate>
                                    <p:tmAbs val="0"/>
                                  </p:iterate>
                                  <p:childTnLst>
                                    <p:set>
                                      <p:cBhvr>
                                        <p:cTn id="15" fill="hold"/>
                                        <p:tgtEl>
                                          <p:spTgt spid="19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93">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9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193">
                                            <p:txEl>
                                              <p:pRg st="6" end="6"/>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193">
                                            <p:txEl>
                                              <p:pRg st="7" end="7"/>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193">
                                            <p:txEl>
                                              <p:pRg st="8" end="8"/>
                                            </p:txEl>
                                          </p:spTgt>
                                        </p:tgtEl>
                                        <p:attrNameLst>
                                          <p:attrName>style.visibility</p:attrName>
                                        </p:attrNameLst>
                                      </p:cBhvr>
                                      <p:to>
                                        <p:strVal val="visible"/>
                                      </p:to>
                                    </p:set>
                                  </p:childTnLst>
                                </p:cTn>
                              </p:par>
                              <p:par>
                                <p:cTn id="30" presetID="1" presetClass="entr" presetSubtype="0" fill="hold" grpId="0" nodeType="withEffect">
                                  <p:stCondLst>
                                    <p:cond delay="0"/>
                                  </p:stCondLst>
                                  <p:iterate>
                                    <p:tmAbs val="0"/>
                                  </p:iterate>
                                  <p:childTnLst>
                                    <p:set>
                                      <p:cBhvr>
                                        <p:cTn id="31" fill="hold"/>
                                        <p:tgtEl>
                                          <p:spTgt spid="193">
                                            <p:txEl>
                                              <p:pRg st="9" end="9"/>
                                            </p:txEl>
                                          </p:spTgt>
                                        </p:tgtEl>
                                        <p:attrNameLst>
                                          <p:attrName>style.visibility</p:attrName>
                                        </p:attrNameLst>
                                      </p:cBhvr>
                                      <p:to>
                                        <p:strVal val="visible"/>
                                      </p:to>
                                    </p:set>
                                  </p:childTnLst>
                                </p:cTn>
                              </p:par>
                              <p:par>
                                <p:cTn id="32" presetID="1" presetClass="entr" presetSubtype="0" fill="hold" grpId="0" nodeType="withEffect">
                                  <p:stCondLst>
                                    <p:cond delay="0"/>
                                  </p:stCondLst>
                                  <p:iterate>
                                    <p:tmAbs val="0"/>
                                  </p:iterate>
                                  <p:childTnLst>
                                    <p:set>
                                      <p:cBhvr>
                                        <p:cTn id="33" fill="hold"/>
                                        <p:tgtEl>
                                          <p:spTgt spid="19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title"/>
          </p:nvPr>
        </p:nvSpPr>
        <p:spPr>
          <a:prstGeom prst="rect">
            <a:avLst/>
          </a:prstGeom>
        </p:spPr>
        <p:txBody>
          <a:bodyPr/>
          <a:lstStyle/>
          <a:p>
            <a:pPr defTabSz="328600">
              <a:defRPr sz="1800"/>
            </a:pPr>
            <a:r>
              <a:rPr sz="4725"/>
              <a:t>Ping-of-Death:</a:t>
            </a:r>
          </a:p>
          <a:p>
            <a:pPr defTabSz="328600">
              <a:defRPr sz="1800"/>
            </a:pPr>
            <a:r>
              <a:rPr sz="4725"/>
              <a:t>Background: IP Fragmentation</a:t>
            </a:r>
          </a:p>
        </p:txBody>
      </p:sp>
      <p:sp>
        <p:nvSpPr>
          <p:cNvPr id="198" name="Shape 198"/>
          <p:cNvSpPr>
            <a:spLocks noGrp="1"/>
          </p:cNvSpPr>
          <p:nvPr>
            <p:ph type="body" idx="1"/>
          </p:nvPr>
        </p:nvSpPr>
        <p:spPr>
          <a:xfrm>
            <a:off x="0" y="1946672"/>
            <a:ext cx="3946922" cy="4518422"/>
          </a:xfrm>
          <a:prstGeom prst="rect">
            <a:avLst/>
          </a:prstGeom>
        </p:spPr>
        <p:txBody>
          <a:bodyPr/>
          <a:lstStyle/>
          <a:p>
            <a:pPr marL="422541" indent="-257348" defTabSz="303956">
              <a:spcBef>
                <a:spcPts val="1969"/>
              </a:spcBef>
              <a:defRPr sz="1800"/>
            </a:pPr>
            <a:r>
              <a:rPr sz="1665"/>
              <a:t>16-bit “Total Length” field allows 2</a:t>
            </a:r>
            <a:r>
              <a:rPr sz="1665" baseline="31999"/>
              <a:t>16</a:t>
            </a:r>
            <a:r>
              <a:rPr sz="1665"/>
              <a:t>-1=65,535 byte packets</a:t>
            </a:r>
          </a:p>
          <a:p>
            <a:pPr marL="422541" indent="-257348" defTabSz="303956">
              <a:spcBef>
                <a:spcPts val="1969"/>
              </a:spcBef>
              <a:defRPr sz="1800"/>
            </a:pPr>
            <a:r>
              <a:rPr sz="1665"/>
              <a:t>Data link (layer 2) often imposes significantly smaller </a:t>
            </a:r>
            <a:r>
              <a:rPr sz="1665" b="1"/>
              <a:t>Maximum Transmission Unit</a:t>
            </a:r>
            <a:r>
              <a:rPr sz="1665"/>
              <a:t> (MTU) (normally 1500 bytes)</a:t>
            </a:r>
          </a:p>
          <a:p>
            <a:pPr marL="422541" indent="-257348" defTabSz="303956">
              <a:spcBef>
                <a:spcPts val="1969"/>
              </a:spcBef>
              <a:defRPr sz="1800"/>
            </a:pPr>
            <a:r>
              <a:rPr sz="1665"/>
              <a:t>Fragmentation supports packet sizes greater than MTU and less than 2</a:t>
            </a:r>
            <a:r>
              <a:rPr sz="1665" baseline="31999"/>
              <a:t>16</a:t>
            </a:r>
            <a:endParaRPr sz="1665"/>
          </a:p>
          <a:p>
            <a:pPr marL="422541" indent="-257348" defTabSz="303956">
              <a:spcBef>
                <a:spcPts val="1969"/>
              </a:spcBef>
              <a:defRPr sz="1800"/>
            </a:pPr>
            <a:r>
              <a:rPr sz="1665"/>
              <a:t>13-bit Fragment Offset specifies offset of fragmented packet, in units of 8 bytes</a:t>
            </a:r>
          </a:p>
          <a:p>
            <a:pPr marL="422541" indent="-257348" defTabSz="303956">
              <a:spcBef>
                <a:spcPts val="1969"/>
              </a:spcBef>
              <a:defRPr sz="1800"/>
            </a:pPr>
            <a:r>
              <a:rPr sz="1665"/>
              <a:t>Receiver reconstructs IP packet from fragments, and delivers it to Transport Layer (layer 4) after reassembly</a:t>
            </a:r>
          </a:p>
        </p:txBody>
      </p:sp>
      <p:sp>
        <p:nvSpPr>
          <p:cNvPr id="199" name="Shape 19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31</a:t>
            </a:fld>
            <a:endParaRPr/>
          </a:p>
        </p:txBody>
      </p:sp>
      <p:pic>
        <p:nvPicPr>
          <p:cNvPr id="200" name="droppedImage.tiff"/>
          <p:cNvPicPr/>
          <p:nvPr/>
        </p:nvPicPr>
        <p:blipFill>
          <a:blip r:embed="rId3"/>
          <a:stretch>
            <a:fillRect/>
          </a:stretch>
        </p:blipFill>
        <p:spPr>
          <a:xfrm>
            <a:off x="4036219" y="2866430"/>
            <a:ext cx="4902398" cy="2181568"/>
          </a:xfrm>
          <a:prstGeom prst="rect">
            <a:avLst/>
          </a:prstGeom>
          <a:ln w="12700">
            <a:miter lim="400000"/>
          </a:ln>
        </p:spPr>
      </p:pic>
    </p:spTree>
    <p:extLst>
      <p:ext uri="{BB962C8B-B14F-4D97-AF65-F5344CB8AC3E}">
        <p14:creationId xmlns:p14="http://schemas.microsoft.com/office/powerpoint/2010/main" val="8550085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body" idx="1"/>
          </p:nvPr>
        </p:nvSpPr>
        <p:spPr>
          <a:xfrm>
            <a:off x="892969" y="1775012"/>
            <a:ext cx="7358063" cy="4733364"/>
          </a:xfrm>
          <a:prstGeom prst="rect">
            <a:avLst/>
          </a:prstGeom>
        </p:spPr>
        <p:txBody>
          <a:bodyPr>
            <a:normAutofit/>
          </a:bodyPr>
          <a:lstStyle/>
          <a:p>
            <a:pPr marL="406286" indent="-261183" defTabSz="266987">
              <a:spcBef>
                <a:spcPts val="1055"/>
              </a:spcBef>
              <a:defRPr sz="1800"/>
            </a:pPr>
            <a:r>
              <a:rPr sz="1919" dirty="0"/>
              <a:t>Maximum packet size: 65,535 bytes</a:t>
            </a:r>
          </a:p>
          <a:p>
            <a:pPr marL="406286" indent="-261183" defTabSz="266987">
              <a:spcBef>
                <a:spcPts val="1055"/>
              </a:spcBef>
              <a:defRPr sz="1800"/>
            </a:pPr>
            <a:r>
              <a:rPr sz="1919" dirty="0"/>
              <a:t>Maximum 13-bit offset is (2</a:t>
            </a:r>
            <a:r>
              <a:rPr sz="1919" baseline="31999" dirty="0"/>
              <a:t>13</a:t>
            </a:r>
            <a:r>
              <a:rPr sz="1919" dirty="0"/>
              <a:t> - 1) * 8 = 65,528</a:t>
            </a:r>
          </a:p>
          <a:p>
            <a:pPr marL="406286" indent="-261183" defTabSz="266987">
              <a:spcBef>
                <a:spcPts val="1055"/>
              </a:spcBef>
              <a:defRPr sz="1800"/>
            </a:pPr>
            <a:r>
              <a:rPr sz="1919" dirty="0"/>
              <a:t>In 1996, someone discovered that many operating systems, routers, etc. could be crash/rebooted by sending a </a:t>
            </a:r>
            <a:r>
              <a:rPr sz="1919" b="1" dirty="0"/>
              <a:t>single</a:t>
            </a:r>
            <a:r>
              <a:rPr sz="1919" dirty="0"/>
              <a:t> malformed packet</a:t>
            </a:r>
          </a:p>
          <a:p>
            <a:pPr marL="609430" lvl="1" indent="-261183" defTabSz="266987">
              <a:spcBef>
                <a:spcPts val="1055"/>
              </a:spcBef>
              <a:defRPr sz="1800"/>
            </a:pPr>
            <a:r>
              <a:rPr sz="1919" dirty="0"/>
              <a:t>If packet with maximum possible offset has more than 7 bytes, IP buffers allocated with 65,535 bytes will be overflowed</a:t>
            </a:r>
          </a:p>
          <a:p>
            <a:pPr marL="609430" lvl="1" indent="-261183" defTabSz="266987">
              <a:spcBef>
                <a:spcPts val="1055"/>
              </a:spcBef>
              <a:defRPr sz="1800"/>
            </a:pPr>
            <a:r>
              <a:rPr sz="1919" dirty="0"/>
              <a:t>...causing crashes and reboots</a:t>
            </a:r>
          </a:p>
          <a:p>
            <a:pPr marL="406286" indent="-261183" defTabSz="266987">
              <a:spcBef>
                <a:spcPts val="1055"/>
              </a:spcBef>
              <a:defRPr sz="1800"/>
            </a:pPr>
            <a:r>
              <a:rPr sz="1919" dirty="0"/>
              <a:t>Not really ICMP specific, but easy</a:t>
            </a:r>
          </a:p>
          <a:p>
            <a:pPr marL="609430" lvl="1" indent="-261183" defTabSz="266987">
              <a:spcBef>
                <a:spcPts val="1055"/>
              </a:spcBef>
              <a:defRPr sz="1800"/>
            </a:pPr>
            <a:r>
              <a:rPr sz="1919" dirty="0"/>
              <a:t>	% ping -s 65510 your.host.ip.address</a:t>
            </a:r>
          </a:p>
          <a:p>
            <a:pPr marL="406286" indent="-261183" defTabSz="266987">
              <a:spcBef>
                <a:spcPts val="1055"/>
              </a:spcBef>
              <a:defRPr sz="1800"/>
            </a:pPr>
            <a:r>
              <a:rPr sz="1919" dirty="0"/>
              <a:t>Most OSes and firewalls have been hardened against PODs</a:t>
            </a:r>
          </a:p>
          <a:p>
            <a:pPr marL="406286" indent="-261183" defTabSz="266987">
              <a:spcBef>
                <a:spcPts val="1055"/>
              </a:spcBef>
              <a:defRPr sz="1800"/>
            </a:pPr>
            <a:r>
              <a:rPr sz="1919" dirty="0"/>
              <a:t>This was a popular pastime of early hackers</a:t>
            </a:r>
          </a:p>
        </p:txBody>
      </p:sp>
      <p:sp>
        <p:nvSpPr>
          <p:cNvPr id="203" name="Shape 203"/>
          <p:cNvSpPr>
            <a:spLocks noGrp="1"/>
          </p:cNvSpPr>
          <p:nvPr>
            <p:ph type="title"/>
          </p:nvPr>
        </p:nvSpPr>
        <p:spPr>
          <a:prstGeom prst="rect">
            <a:avLst/>
          </a:prstGeom>
        </p:spPr>
        <p:txBody>
          <a:bodyPr/>
          <a:lstStyle/>
          <a:p>
            <a:pPr lvl="0">
              <a:defRPr sz="1800"/>
            </a:pPr>
            <a:r>
              <a:rPr sz="5906"/>
              <a:t>Ping-of-Death</a:t>
            </a:r>
          </a:p>
        </p:txBody>
      </p:sp>
      <p:sp>
        <p:nvSpPr>
          <p:cNvPr id="204" name="Shape 20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32</a:t>
            </a:fld>
            <a:endParaRPr/>
          </a:p>
        </p:txBody>
      </p:sp>
    </p:spTree>
    <p:extLst>
      <p:ext uri="{BB962C8B-B14F-4D97-AF65-F5344CB8AC3E}">
        <p14:creationId xmlns:p14="http://schemas.microsoft.com/office/powerpoint/2010/main" val="131556735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p:nvPr>
        </p:nvSpPr>
        <p:spPr>
          <a:prstGeom prst="rect">
            <a:avLst/>
          </a:prstGeom>
        </p:spPr>
        <p:txBody>
          <a:bodyPr/>
          <a:lstStyle/>
          <a:p>
            <a:pPr defTabSz="332708">
              <a:defRPr sz="1800"/>
            </a:pPr>
            <a:r>
              <a:rPr sz="4784"/>
              <a:t>ARP Spoofing:</a:t>
            </a:r>
          </a:p>
          <a:p>
            <a:pPr defTabSz="332708">
              <a:defRPr sz="1800"/>
            </a:pPr>
            <a:r>
              <a:rPr sz="4784"/>
              <a:t>Background: Ethernet Frames</a:t>
            </a:r>
          </a:p>
        </p:txBody>
      </p:sp>
      <p:sp>
        <p:nvSpPr>
          <p:cNvPr id="207" name="Shape 2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33</a:t>
            </a:fld>
            <a:endParaRPr/>
          </a:p>
        </p:txBody>
      </p:sp>
      <p:pic>
        <p:nvPicPr>
          <p:cNvPr id="208" name="droppedImage.tiff"/>
          <p:cNvPicPr/>
          <p:nvPr/>
        </p:nvPicPr>
        <p:blipFill>
          <a:blip r:embed="rId3"/>
          <a:stretch>
            <a:fillRect/>
          </a:stretch>
        </p:blipFill>
        <p:spPr>
          <a:xfrm>
            <a:off x="107156" y="2920008"/>
            <a:ext cx="8929688" cy="1580555"/>
          </a:xfrm>
          <a:prstGeom prst="rect">
            <a:avLst/>
          </a:prstGeom>
          <a:ln w="12700">
            <a:miter lim="400000"/>
          </a:ln>
        </p:spPr>
      </p:pic>
    </p:spTree>
    <p:extLst>
      <p:ext uri="{BB962C8B-B14F-4D97-AF65-F5344CB8AC3E}">
        <p14:creationId xmlns:p14="http://schemas.microsoft.com/office/powerpoint/2010/main" val="24885555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xfrm>
            <a:off x="892969" y="178594"/>
            <a:ext cx="7358063" cy="1419820"/>
          </a:xfrm>
          <a:prstGeom prst="rect">
            <a:avLst/>
          </a:prstGeom>
        </p:spPr>
        <p:txBody>
          <a:bodyPr/>
          <a:lstStyle/>
          <a:p>
            <a:pPr defTabSz="320385">
              <a:defRPr sz="1800"/>
            </a:pPr>
            <a:r>
              <a:rPr sz="4606"/>
              <a:t>ARP Spoofing:</a:t>
            </a:r>
          </a:p>
          <a:p>
            <a:pPr defTabSz="320385">
              <a:defRPr sz="1800"/>
            </a:pPr>
            <a:r>
              <a:rPr sz="4606"/>
              <a:t>Background: ARP</a:t>
            </a:r>
          </a:p>
        </p:txBody>
      </p:sp>
      <p:sp>
        <p:nvSpPr>
          <p:cNvPr id="211" name="Shape 211"/>
          <p:cNvSpPr>
            <a:spLocks noGrp="1"/>
          </p:cNvSpPr>
          <p:nvPr>
            <p:ph type="body" idx="1"/>
          </p:nvPr>
        </p:nvSpPr>
        <p:spPr>
          <a:xfrm>
            <a:off x="0" y="1928813"/>
            <a:ext cx="5080992" cy="4482703"/>
          </a:xfrm>
          <a:prstGeom prst="rect">
            <a:avLst/>
          </a:prstGeom>
        </p:spPr>
        <p:txBody>
          <a:bodyPr/>
          <a:lstStyle/>
          <a:p>
            <a:pPr marL="362532" indent="-233056" defTabSz="238235">
              <a:spcBef>
                <a:spcPts val="914"/>
              </a:spcBef>
              <a:defRPr sz="1800"/>
            </a:pPr>
            <a:r>
              <a:rPr sz="1712" b="1"/>
              <a:t>Address Resolution Protocol (ARP):</a:t>
            </a:r>
            <a:r>
              <a:rPr sz="1712"/>
              <a:t>  Locates a host’s link-layer (MAC) address</a:t>
            </a:r>
          </a:p>
          <a:p>
            <a:pPr marL="362532" indent="-233056" defTabSz="238235">
              <a:spcBef>
                <a:spcPts val="914"/>
              </a:spcBef>
              <a:defRPr sz="1800"/>
            </a:pPr>
            <a:r>
              <a:rPr sz="1712"/>
              <a:t>Problem:  How does Alice communicate with Bob over a LAN?</a:t>
            </a:r>
          </a:p>
          <a:p>
            <a:pPr marL="543798" lvl="1" indent="-233056" defTabSz="238235">
              <a:spcBef>
                <a:spcPts val="914"/>
              </a:spcBef>
              <a:defRPr sz="1800"/>
            </a:pPr>
            <a:r>
              <a:rPr sz="1712"/>
              <a:t>Assume Alice (</a:t>
            </a:r>
            <a:r>
              <a:rPr sz="1712">
                <a:latin typeface="Arial"/>
                <a:ea typeface="Arial"/>
                <a:cs typeface="Arial"/>
                <a:sym typeface="Arial"/>
              </a:rPr>
              <a:t>10.0.0.1</a:t>
            </a:r>
            <a:r>
              <a:rPr sz="1712"/>
              <a:t>) knows Bob’s (</a:t>
            </a:r>
            <a:r>
              <a:rPr sz="1712">
                <a:latin typeface="Arial"/>
                <a:ea typeface="Arial"/>
                <a:cs typeface="Arial"/>
                <a:sym typeface="Arial"/>
              </a:rPr>
              <a:t>10.0.0.2</a:t>
            </a:r>
            <a:r>
              <a:rPr sz="1712"/>
              <a:t>) IP</a:t>
            </a:r>
          </a:p>
          <a:p>
            <a:pPr marL="543798" lvl="1" indent="-233056" defTabSz="238235">
              <a:spcBef>
                <a:spcPts val="914"/>
              </a:spcBef>
              <a:defRPr sz="1800"/>
            </a:pPr>
            <a:r>
              <a:rPr sz="1712"/>
              <a:t>LANs operate at layer 2 (there is no router inside of the LAN)</a:t>
            </a:r>
          </a:p>
          <a:p>
            <a:pPr marL="543798" lvl="1" indent="-233056" defTabSz="238235">
              <a:spcBef>
                <a:spcPts val="914"/>
              </a:spcBef>
              <a:defRPr sz="1800"/>
            </a:pPr>
            <a:r>
              <a:rPr sz="1712"/>
              <a:t>Messages are sent to the switch, and addressed by a host’s link-layer (MAC) address</a:t>
            </a:r>
          </a:p>
          <a:p>
            <a:pPr marL="362532" indent="-233056" defTabSz="238235">
              <a:spcBef>
                <a:spcPts val="914"/>
              </a:spcBef>
              <a:defRPr sz="1800"/>
            </a:pPr>
            <a:r>
              <a:rPr sz="1712"/>
              <a:t>Protocol:</a:t>
            </a:r>
          </a:p>
          <a:p>
            <a:pPr marL="543798" lvl="1" indent="-233056" defTabSz="238235">
              <a:spcBef>
                <a:spcPts val="914"/>
              </a:spcBef>
              <a:defRPr sz="1800"/>
            </a:pPr>
            <a:r>
              <a:rPr sz="1712"/>
              <a:t>Alice broadcasts:  “Who has </a:t>
            </a:r>
            <a:r>
              <a:rPr sz="1712">
                <a:latin typeface="Arial"/>
                <a:ea typeface="Arial"/>
                <a:cs typeface="Arial"/>
                <a:sym typeface="Arial"/>
              </a:rPr>
              <a:t>10.0.0.2</a:t>
            </a:r>
            <a:r>
              <a:rPr sz="1712"/>
              <a:t>?”</a:t>
            </a:r>
          </a:p>
          <a:p>
            <a:pPr marL="543798" lvl="1" indent="-233056" defTabSz="238235">
              <a:spcBef>
                <a:spcPts val="914"/>
              </a:spcBef>
              <a:defRPr sz="1800"/>
            </a:pPr>
            <a:r>
              <a:rPr sz="1712"/>
              <a:t>Bob responses:  “I do!  And I’m at MAC </a:t>
            </a:r>
            <a:r>
              <a:rPr sz="1712">
                <a:latin typeface="Arial"/>
                <a:ea typeface="Arial"/>
                <a:cs typeface="Arial"/>
                <a:sym typeface="Arial"/>
              </a:rPr>
              <a:t>f8:1e:df:ab:33:56</a:t>
            </a:r>
            <a:r>
              <a:rPr sz="1712"/>
              <a:t>.”</a:t>
            </a:r>
          </a:p>
        </p:txBody>
      </p:sp>
      <p:sp>
        <p:nvSpPr>
          <p:cNvPr id="212" name="Shape 21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34</a:t>
            </a:fld>
            <a:endParaRPr/>
          </a:p>
        </p:txBody>
      </p:sp>
      <p:grpSp>
        <p:nvGrpSpPr>
          <p:cNvPr id="223" name="Group 223"/>
          <p:cNvGrpSpPr/>
          <p:nvPr/>
        </p:nvGrpSpPr>
        <p:grpSpPr>
          <a:xfrm>
            <a:off x="5170289" y="2463914"/>
            <a:ext cx="3869201" cy="2742094"/>
            <a:chOff x="0" y="-7318"/>
            <a:chExt cx="5502863" cy="3899868"/>
          </a:xfrm>
        </p:grpSpPr>
        <p:pic>
          <p:nvPicPr>
            <p:cNvPr id="213" name="droppedImage.tiff"/>
            <p:cNvPicPr/>
            <p:nvPr/>
          </p:nvPicPr>
          <p:blipFill>
            <a:blip r:embed="rId3"/>
            <a:stretch>
              <a:fillRect/>
            </a:stretch>
          </p:blipFill>
          <p:spPr>
            <a:xfrm flipH="1">
              <a:off x="0" y="1695450"/>
              <a:ext cx="1108974" cy="1130300"/>
            </a:xfrm>
            <a:prstGeom prst="rect">
              <a:avLst/>
            </a:prstGeom>
            <a:ln w="12700" cap="flat">
              <a:noFill/>
              <a:miter lim="400000"/>
            </a:ln>
            <a:effectLst/>
          </p:spPr>
        </p:pic>
        <p:pic>
          <p:nvPicPr>
            <p:cNvPr id="214" name="droppedImage.pdf"/>
            <p:cNvPicPr/>
            <p:nvPr/>
          </p:nvPicPr>
          <p:blipFill>
            <a:blip r:embed="rId4"/>
            <a:stretch>
              <a:fillRect/>
            </a:stretch>
          </p:blipFill>
          <p:spPr>
            <a:xfrm>
              <a:off x="114300" y="425450"/>
              <a:ext cx="5105400" cy="469900"/>
            </a:xfrm>
            <a:prstGeom prst="rect">
              <a:avLst/>
            </a:prstGeom>
            <a:ln w="12700" cap="flat">
              <a:noFill/>
              <a:miter lim="400000"/>
            </a:ln>
            <a:effectLst/>
          </p:spPr>
        </p:pic>
        <p:sp>
          <p:nvSpPr>
            <p:cNvPr id="215" name="Shape 215"/>
            <p:cNvSpPr/>
            <p:nvPr/>
          </p:nvSpPr>
          <p:spPr>
            <a:xfrm flipH="1">
              <a:off x="777159" y="531545"/>
              <a:ext cx="1106687" cy="1342782"/>
            </a:xfrm>
            <a:prstGeom prst="line">
              <a:avLst/>
            </a:prstGeom>
            <a:noFill/>
            <a:ln w="38100" cap="flat">
              <a:solidFill>
                <a:srgbClr val="000000"/>
              </a:solidFill>
              <a:prstDash val="solid"/>
              <a:miter lim="400000"/>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216" name="Shape 216"/>
            <p:cNvSpPr/>
            <p:nvPr/>
          </p:nvSpPr>
          <p:spPr>
            <a:xfrm>
              <a:off x="1913357" y="575813"/>
              <a:ext cx="14757" cy="1903502"/>
            </a:xfrm>
            <a:prstGeom prst="line">
              <a:avLst/>
            </a:prstGeom>
            <a:noFill/>
            <a:ln w="38100" cap="flat">
              <a:solidFill>
                <a:srgbClr val="000000"/>
              </a:solidFill>
              <a:prstDash val="solid"/>
              <a:miter lim="400000"/>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217" name="Shape 217"/>
            <p:cNvSpPr/>
            <p:nvPr/>
          </p:nvSpPr>
          <p:spPr>
            <a:xfrm>
              <a:off x="2429811" y="561057"/>
              <a:ext cx="900106" cy="1962526"/>
            </a:xfrm>
            <a:prstGeom prst="line">
              <a:avLst/>
            </a:prstGeom>
            <a:noFill/>
            <a:ln w="38100" cap="flat">
              <a:solidFill>
                <a:srgbClr val="000000"/>
              </a:solidFill>
              <a:prstDash val="solid"/>
              <a:miter lim="400000"/>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sp>
          <p:nvSpPr>
            <p:cNvPr id="218" name="Shape 218"/>
            <p:cNvSpPr/>
            <p:nvPr/>
          </p:nvSpPr>
          <p:spPr>
            <a:xfrm>
              <a:off x="2798706" y="561057"/>
              <a:ext cx="1800212" cy="1003397"/>
            </a:xfrm>
            <a:prstGeom prst="line">
              <a:avLst/>
            </a:prstGeom>
            <a:noFill/>
            <a:ln w="38100" cap="flat">
              <a:solidFill>
                <a:srgbClr val="000000"/>
              </a:solidFill>
              <a:prstDash val="solid"/>
              <a:miter lim="400000"/>
            </a:ln>
            <a:effectLst/>
          </p:spPr>
          <p:txBody>
            <a:bodyPr wrap="square" lIns="0" tIns="0" rIns="0" bIns="0" numCol="1" anchor="t">
              <a:noAutofit/>
            </a:bodyPr>
            <a:lstStyle/>
            <a:p>
              <a:pPr defTabSz="321457">
                <a:defRPr sz="1200">
                  <a:latin typeface="Helvetica"/>
                  <a:ea typeface="Helvetica"/>
                  <a:cs typeface="Helvetica"/>
                  <a:sym typeface="Helvetica"/>
                </a:defRPr>
              </a:pPr>
              <a:endParaRPr sz="844"/>
            </a:p>
          </p:txBody>
        </p:sp>
        <p:pic>
          <p:nvPicPr>
            <p:cNvPr id="219" name="droppedImage.tiff"/>
            <p:cNvPicPr/>
            <p:nvPr/>
          </p:nvPicPr>
          <p:blipFill>
            <a:blip r:embed="rId5"/>
            <a:stretch>
              <a:fillRect/>
            </a:stretch>
          </p:blipFill>
          <p:spPr>
            <a:xfrm>
              <a:off x="4533900" y="1268729"/>
              <a:ext cx="968963" cy="1308101"/>
            </a:xfrm>
            <a:prstGeom prst="rect">
              <a:avLst/>
            </a:prstGeom>
            <a:ln w="12700" cap="flat">
              <a:noFill/>
              <a:miter lim="400000"/>
            </a:ln>
            <a:effectLst/>
          </p:spPr>
        </p:pic>
        <p:pic>
          <p:nvPicPr>
            <p:cNvPr id="220" name="droppedImage.pdf"/>
            <p:cNvPicPr/>
            <p:nvPr/>
          </p:nvPicPr>
          <p:blipFill>
            <a:blip r:embed="rId6"/>
            <a:stretch>
              <a:fillRect/>
            </a:stretch>
          </p:blipFill>
          <p:spPr>
            <a:xfrm>
              <a:off x="1308100" y="2457450"/>
              <a:ext cx="1498600" cy="1435100"/>
            </a:xfrm>
            <a:prstGeom prst="rect">
              <a:avLst/>
            </a:prstGeom>
            <a:ln w="12700" cap="flat">
              <a:noFill/>
              <a:miter lim="400000"/>
            </a:ln>
            <a:effectLst/>
          </p:spPr>
        </p:pic>
        <p:pic>
          <p:nvPicPr>
            <p:cNvPr id="221" name="droppedImage.pdf"/>
            <p:cNvPicPr/>
            <p:nvPr/>
          </p:nvPicPr>
          <p:blipFill>
            <a:blip r:embed="rId6"/>
            <a:stretch>
              <a:fillRect/>
            </a:stretch>
          </p:blipFill>
          <p:spPr>
            <a:xfrm>
              <a:off x="2832100" y="2457450"/>
              <a:ext cx="1498600" cy="1435100"/>
            </a:xfrm>
            <a:prstGeom prst="rect">
              <a:avLst/>
            </a:prstGeom>
            <a:ln w="12700" cap="flat">
              <a:noFill/>
              <a:miter lim="400000"/>
            </a:ln>
            <a:effectLst/>
          </p:spPr>
        </p:pic>
        <p:sp>
          <p:nvSpPr>
            <p:cNvPr id="222" name="Shape 222"/>
            <p:cNvSpPr/>
            <p:nvPr/>
          </p:nvSpPr>
          <p:spPr>
            <a:xfrm>
              <a:off x="2286998" y="-7318"/>
              <a:ext cx="921781" cy="4718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a:lvl1pPr>
            </a:lstStyle>
            <a:p>
              <a:pPr lvl="0">
                <a:defRPr sz="1800"/>
              </a:pPr>
              <a:r>
                <a:rPr sz="1687"/>
                <a:t>Switch</a:t>
              </a:r>
            </a:p>
          </p:txBody>
        </p:sp>
      </p:grpSp>
    </p:spTree>
    <p:extLst>
      <p:ext uri="{BB962C8B-B14F-4D97-AF65-F5344CB8AC3E}">
        <p14:creationId xmlns:p14="http://schemas.microsoft.com/office/powerpoint/2010/main" val="136460175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p>
            <a:pPr lvl="0">
              <a:defRPr sz="1800"/>
            </a:pPr>
            <a:r>
              <a:rPr sz="5906"/>
              <a:t>ARP Spoofing</a:t>
            </a:r>
          </a:p>
        </p:txBody>
      </p:sp>
      <p:sp>
        <p:nvSpPr>
          <p:cNvPr id="226" name="Shape 226"/>
          <p:cNvSpPr>
            <a:spLocks noGrp="1"/>
          </p:cNvSpPr>
          <p:nvPr>
            <p:ph type="body" idx="1"/>
          </p:nvPr>
        </p:nvSpPr>
        <p:spPr>
          <a:prstGeom prst="rect">
            <a:avLst/>
          </a:prstGeom>
        </p:spPr>
        <p:txBody>
          <a:bodyPr>
            <a:normAutofit/>
          </a:bodyPr>
          <a:lstStyle/>
          <a:p>
            <a:pPr marL="593803" indent="-381731" defTabSz="390213">
              <a:spcBef>
                <a:spcPts val="1547"/>
              </a:spcBef>
              <a:defRPr sz="1800"/>
            </a:pPr>
            <a:r>
              <a:rPr sz="2805" dirty="0"/>
              <a:t>Each ARP response overwrites the previous entry in ARP table -- </a:t>
            </a:r>
            <a:r>
              <a:rPr sz="2805" b="1" u="sng" dirty="0">
                <a:solidFill>
                  <a:srgbClr val="FF0000"/>
                </a:solidFill>
              </a:rPr>
              <a:t>last response wins</a:t>
            </a:r>
            <a:r>
              <a:rPr sz="2805" dirty="0"/>
              <a:t>!</a:t>
            </a:r>
          </a:p>
          <a:p>
            <a:pPr marL="593803" indent="-381731" defTabSz="390213">
              <a:spcBef>
                <a:spcPts val="1547"/>
              </a:spcBef>
              <a:defRPr sz="1800"/>
            </a:pPr>
            <a:r>
              <a:rPr sz="2805" dirty="0"/>
              <a:t>Attack:  Forge ARP response</a:t>
            </a:r>
          </a:p>
          <a:p>
            <a:pPr marL="593803" indent="-381731" defTabSz="390213">
              <a:spcBef>
                <a:spcPts val="1547"/>
              </a:spcBef>
              <a:defRPr sz="1800"/>
            </a:pPr>
            <a:r>
              <a:rPr sz="2805" dirty="0"/>
              <a:t>Effects:</a:t>
            </a:r>
          </a:p>
          <a:p>
            <a:pPr marL="890705" lvl="1" indent="-381731" defTabSz="390213">
              <a:spcBef>
                <a:spcPts val="1547"/>
              </a:spcBef>
              <a:defRPr sz="1800"/>
            </a:pPr>
            <a:r>
              <a:rPr sz="2805" dirty="0"/>
              <a:t>Man-in-the-Middle</a:t>
            </a:r>
          </a:p>
          <a:p>
            <a:pPr marL="890705" lvl="1" indent="-381731" defTabSz="390213">
              <a:spcBef>
                <a:spcPts val="1547"/>
              </a:spcBef>
              <a:defRPr sz="1800"/>
            </a:pPr>
            <a:r>
              <a:rPr sz="2805" dirty="0"/>
              <a:t>Denial-of-service</a:t>
            </a:r>
          </a:p>
          <a:p>
            <a:pPr marL="593803" indent="-381731" defTabSz="390213">
              <a:spcBef>
                <a:spcPts val="1547"/>
              </a:spcBef>
              <a:defRPr sz="1800"/>
            </a:pPr>
            <a:r>
              <a:rPr sz="2805" dirty="0"/>
              <a:t>Also called </a:t>
            </a:r>
            <a:r>
              <a:rPr sz="2805" b="1" dirty="0"/>
              <a:t>ARP Poisoning</a:t>
            </a:r>
            <a:r>
              <a:rPr sz="2805" dirty="0"/>
              <a:t> or </a:t>
            </a:r>
            <a:r>
              <a:rPr sz="2805" b="1" dirty="0"/>
              <a:t>ARP Flooding</a:t>
            </a:r>
          </a:p>
        </p:txBody>
      </p:sp>
      <p:sp>
        <p:nvSpPr>
          <p:cNvPr id="227" name="Shape 22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35</a:t>
            </a:fld>
            <a:endParaRPr/>
          </a:p>
        </p:txBody>
      </p:sp>
    </p:spTree>
    <p:extLst>
      <p:ext uri="{BB962C8B-B14F-4D97-AF65-F5344CB8AC3E}">
        <p14:creationId xmlns:p14="http://schemas.microsoft.com/office/powerpoint/2010/main" val="188382997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title"/>
          </p:nvPr>
        </p:nvSpPr>
        <p:spPr>
          <a:prstGeom prst="rect">
            <a:avLst/>
          </a:prstGeom>
        </p:spPr>
        <p:txBody>
          <a:bodyPr/>
          <a:lstStyle/>
          <a:p>
            <a:pPr lvl="0">
              <a:defRPr sz="1800"/>
            </a:pPr>
            <a:r>
              <a:rPr sz="5906"/>
              <a:t>ARP Spoofing: Defenses</a:t>
            </a:r>
          </a:p>
        </p:txBody>
      </p:sp>
      <p:sp>
        <p:nvSpPr>
          <p:cNvPr id="230" name="Shape 230"/>
          <p:cNvSpPr>
            <a:spLocks noGrp="1"/>
          </p:cNvSpPr>
          <p:nvPr>
            <p:ph type="body" idx="1"/>
          </p:nvPr>
        </p:nvSpPr>
        <p:spPr>
          <a:xfrm>
            <a:off x="1160929" y="2725271"/>
            <a:ext cx="6822141" cy="3311245"/>
          </a:xfrm>
          <a:prstGeom prst="rect">
            <a:avLst/>
          </a:prstGeom>
        </p:spPr>
        <p:txBody>
          <a:bodyPr/>
          <a:lstStyle/>
          <a:p>
            <a:pPr lvl="0">
              <a:defRPr sz="1800"/>
            </a:pPr>
            <a:r>
              <a:rPr sz="2953"/>
              <a:t>Smart switches that remember MAC addresses</a:t>
            </a:r>
          </a:p>
          <a:p>
            <a:pPr lvl="0">
              <a:defRPr sz="1800"/>
            </a:pPr>
            <a:r>
              <a:rPr sz="2953" dirty="0"/>
              <a:t>Switches that assign hosts to specific ports</a:t>
            </a:r>
          </a:p>
        </p:txBody>
      </p:sp>
      <p:sp>
        <p:nvSpPr>
          <p:cNvPr id="231" name="Shape 23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36</a:t>
            </a:fld>
            <a:endParaRPr/>
          </a:p>
        </p:txBody>
      </p:sp>
    </p:spTree>
    <p:extLst>
      <p:ext uri="{BB962C8B-B14F-4D97-AF65-F5344CB8AC3E}">
        <p14:creationId xmlns:p14="http://schemas.microsoft.com/office/powerpoint/2010/main" val="117893168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body" idx="1"/>
          </p:nvPr>
        </p:nvSpPr>
        <p:spPr>
          <a:xfrm>
            <a:off x="892969" y="1417638"/>
            <a:ext cx="7358063" cy="5092104"/>
          </a:xfrm>
          <a:prstGeom prst="rect">
            <a:avLst/>
          </a:prstGeom>
        </p:spPr>
        <p:txBody>
          <a:bodyPr>
            <a:normAutofit/>
          </a:bodyPr>
          <a:lstStyle/>
          <a:p>
            <a:pPr marL="481292" indent="-309402" defTabSz="316278">
              <a:spcBef>
                <a:spcPts val="703"/>
              </a:spcBef>
              <a:defRPr sz="1800"/>
            </a:pPr>
            <a:r>
              <a:rPr sz="2274" dirty="0"/>
              <a:t>Finger user identity</a:t>
            </a:r>
          </a:p>
          <a:p>
            <a:pPr marL="721939" lvl="1" indent="-309402" defTabSz="316278">
              <a:spcBef>
                <a:spcPts val="703"/>
              </a:spcBef>
              <a:defRPr sz="1800"/>
            </a:pPr>
            <a:r>
              <a:rPr sz="2274" dirty="0"/>
              <a:t>host gives up who is logged in, existence of identities</a:t>
            </a:r>
          </a:p>
          <a:p>
            <a:pPr marL="481292" indent="-309402" defTabSz="316278">
              <a:spcBef>
                <a:spcPts val="703"/>
              </a:spcBef>
              <a:defRPr sz="1800"/>
            </a:pPr>
            <a:endParaRPr lang="en-US" sz="2274" dirty="0"/>
          </a:p>
          <a:p>
            <a:pPr marL="481292" indent="-309402" defTabSz="316278">
              <a:spcBef>
                <a:spcPts val="703"/>
              </a:spcBef>
              <a:defRPr sz="1800"/>
            </a:pPr>
            <a:endParaRPr lang="en-US" sz="2274" dirty="0"/>
          </a:p>
          <a:p>
            <a:pPr marL="481292" indent="-309402" defTabSz="316278">
              <a:spcBef>
                <a:spcPts val="703"/>
              </a:spcBef>
              <a:defRPr sz="1800"/>
            </a:pPr>
            <a:endParaRPr lang="en-US" sz="2274" dirty="0"/>
          </a:p>
          <a:p>
            <a:pPr marL="481292" indent="-309402" defTabSz="316278">
              <a:spcBef>
                <a:spcPts val="703"/>
              </a:spcBef>
              <a:defRPr sz="1800"/>
            </a:pPr>
            <a:endParaRPr lang="en-US" sz="2274" dirty="0"/>
          </a:p>
          <a:p>
            <a:pPr marL="481292" indent="-309402" defTabSz="316278">
              <a:spcBef>
                <a:spcPts val="703"/>
              </a:spcBef>
              <a:defRPr sz="1800"/>
            </a:pPr>
            <a:endParaRPr lang="en-US" sz="2274" dirty="0"/>
          </a:p>
          <a:p>
            <a:pPr marL="481292" indent="-309402" defTabSz="316278">
              <a:spcBef>
                <a:spcPts val="703"/>
              </a:spcBef>
              <a:defRPr sz="1800"/>
            </a:pPr>
            <a:endParaRPr lang="en-US" sz="2274" dirty="0"/>
          </a:p>
          <a:p>
            <a:pPr marL="481292" indent="-309402" defTabSz="316278">
              <a:spcBef>
                <a:spcPts val="703"/>
              </a:spcBef>
              <a:defRPr sz="1800"/>
            </a:pPr>
            <a:r>
              <a:rPr sz="2274" dirty="0"/>
              <a:t>This is horrible in a distributed environment</a:t>
            </a:r>
          </a:p>
          <a:p>
            <a:pPr marL="721939" lvl="1" indent="-309402" defTabSz="316278">
              <a:spcBef>
                <a:spcPts val="703"/>
              </a:spcBef>
              <a:defRPr sz="1800"/>
            </a:pPr>
            <a:r>
              <a:rPr sz="2274" dirty="0"/>
              <a:t>Privacy, privacy, privacy …</a:t>
            </a:r>
          </a:p>
          <a:p>
            <a:pPr marL="721939" lvl="1" indent="-309402" defTabSz="316278">
              <a:spcBef>
                <a:spcPts val="703"/>
              </a:spcBef>
              <a:defRPr sz="1800"/>
            </a:pPr>
            <a:r>
              <a:rPr sz="2274" dirty="0"/>
              <a:t>Lots of information to start a compromise of the user.</a:t>
            </a:r>
          </a:p>
        </p:txBody>
      </p:sp>
      <p:sp>
        <p:nvSpPr>
          <p:cNvPr id="234" name="Shape 234"/>
          <p:cNvSpPr>
            <a:spLocks noGrp="1"/>
          </p:cNvSpPr>
          <p:nvPr>
            <p:ph type="title"/>
          </p:nvPr>
        </p:nvSpPr>
        <p:spPr>
          <a:xfrm>
            <a:off x="457199" y="274638"/>
            <a:ext cx="8525435" cy="1143000"/>
          </a:xfrm>
          <a:prstGeom prst="rect">
            <a:avLst/>
          </a:prstGeom>
        </p:spPr>
        <p:txBody>
          <a:bodyPr/>
          <a:lstStyle>
            <a:lvl1pPr defTabSz="554990">
              <a:defRPr sz="7979"/>
            </a:lvl1pPr>
          </a:lstStyle>
          <a:p>
            <a:pPr lvl="0">
              <a:defRPr sz="1800"/>
            </a:pPr>
            <a:r>
              <a:rPr sz="4500" dirty="0"/>
              <a:t>Legacy flawed protocols and services</a:t>
            </a:r>
          </a:p>
        </p:txBody>
      </p:sp>
      <p:sp>
        <p:nvSpPr>
          <p:cNvPr id="235" name="Shape 23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497" y="2335958"/>
            <a:ext cx="5494844" cy="2634379"/>
          </a:xfrm>
          <a:prstGeom prst="rect">
            <a:avLst/>
          </a:prstGeom>
        </p:spPr>
      </p:pic>
    </p:spTree>
    <p:extLst>
      <p:ext uri="{BB962C8B-B14F-4D97-AF65-F5344CB8AC3E}">
        <p14:creationId xmlns:p14="http://schemas.microsoft.com/office/powerpoint/2010/main" val="38471692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body" idx="1"/>
          </p:nvPr>
        </p:nvSpPr>
        <p:spPr>
          <a:prstGeom prst="rect">
            <a:avLst/>
          </a:prstGeom>
        </p:spPr>
        <p:txBody>
          <a:bodyPr>
            <a:normAutofit/>
          </a:bodyPr>
          <a:lstStyle/>
          <a:p>
            <a:pPr marL="393785" indent="-253148" defTabSz="258772">
              <a:spcBef>
                <a:spcPts val="1055"/>
              </a:spcBef>
              <a:defRPr sz="1800"/>
            </a:pPr>
            <a:r>
              <a:rPr sz="1860"/>
              <a:t>Post office protocol - mail retrieval</a:t>
            </a:r>
          </a:p>
          <a:p>
            <a:pPr marL="590678" lvl="1" indent="-253148" defTabSz="258772">
              <a:spcBef>
                <a:spcPts val="1055"/>
              </a:spcBef>
              <a:defRPr sz="1800"/>
            </a:pPr>
            <a:r>
              <a:rPr sz="1860"/>
              <a:t>Passwords passed in the clear</a:t>
            </a:r>
          </a:p>
          <a:p>
            <a:pPr marL="590678" lvl="1" indent="-253148" defTabSz="258772">
              <a:spcBef>
                <a:spcPts val="1055"/>
              </a:spcBef>
              <a:defRPr sz="1800"/>
            </a:pPr>
            <a:r>
              <a:rPr sz="1860"/>
              <a:t>Solution: SSL, SSH, Kerberos </a:t>
            </a:r>
          </a:p>
          <a:p>
            <a:pPr marL="393785" indent="-253148" defTabSz="258772">
              <a:spcBef>
                <a:spcPts val="1055"/>
              </a:spcBef>
              <a:defRPr sz="1800"/>
            </a:pPr>
            <a:r>
              <a:rPr sz="1860"/>
              <a:t>Simple mail transport protocol (SMTP) - email</a:t>
            </a:r>
          </a:p>
          <a:p>
            <a:pPr marL="590678" lvl="1" indent="-253148" defTabSz="258772">
              <a:spcBef>
                <a:spcPts val="1055"/>
              </a:spcBef>
              <a:defRPr sz="1800"/>
            </a:pPr>
            <a:r>
              <a:rPr sz="1860"/>
              <a:t>Nothing authenticated: SPAM</a:t>
            </a:r>
          </a:p>
          <a:p>
            <a:pPr marL="590678" lvl="1" indent="-253148" defTabSz="258772">
              <a:spcBef>
                <a:spcPts val="1055"/>
              </a:spcBef>
              <a:defRPr sz="1800"/>
            </a:pPr>
            <a:r>
              <a:rPr sz="1860"/>
              <a:t>Nothing hidden: eavesdropping</a:t>
            </a:r>
          </a:p>
          <a:p>
            <a:pPr marL="590678" lvl="1" indent="-253148" defTabSz="258772">
              <a:spcBef>
                <a:spcPts val="1055"/>
              </a:spcBef>
              <a:defRPr sz="1800"/>
            </a:pPr>
            <a:r>
              <a:rPr sz="1860"/>
              <a:t>Solution: ?</a:t>
            </a:r>
          </a:p>
          <a:p>
            <a:pPr marL="393785" indent="-253148" defTabSz="258772">
              <a:spcBef>
                <a:spcPts val="1055"/>
              </a:spcBef>
              <a:defRPr sz="1800"/>
            </a:pPr>
            <a:r>
              <a:rPr sz="1860"/>
              <a:t>File Transfer protocol - file retrieval</a:t>
            </a:r>
          </a:p>
          <a:p>
            <a:pPr marL="590678" lvl="1" indent="-253148" defTabSz="258772">
              <a:spcBef>
                <a:spcPts val="1055"/>
              </a:spcBef>
              <a:defRPr sz="1800"/>
            </a:pPr>
            <a:r>
              <a:rPr sz="1860"/>
              <a:t>Passwords passed in the clear</a:t>
            </a:r>
          </a:p>
          <a:p>
            <a:pPr marL="590678" lvl="1" indent="-253148" defTabSz="258772">
              <a:spcBef>
                <a:spcPts val="1055"/>
              </a:spcBef>
              <a:defRPr sz="1800"/>
            </a:pPr>
            <a:r>
              <a:rPr sz="1860"/>
              <a:t>Solution: SSL, SSH, Kerberos</a:t>
            </a:r>
          </a:p>
        </p:txBody>
      </p:sp>
      <p:sp>
        <p:nvSpPr>
          <p:cNvPr id="238" name="Shape 238"/>
          <p:cNvSpPr>
            <a:spLocks noGrp="1"/>
          </p:cNvSpPr>
          <p:nvPr>
            <p:ph type="title"/>
          </p:nvPr>
        </p:nvSpPr>
        <p:spPr>
          <a:prstGeom prst="rect">
            <a:avLst/>
          </a:prstGeom>
        </p:spPr>
        <p:txBody>
          <a:bodyPr/>
          <a:lstStyle/>
          <a:p>
            <a:pPr lvl="0">
              <a:defRPr sz="1800"/>
            </a:pPr>
            <a:r>
              <a:rPr sz="5906"/>
              <a:t>POP/SMTP/FTP</a:t>
            </a:r>
          </a:p>
        </p:txBody>
      </p:sp>
      <p:sp>
        <p:nvSpPr>
          <p:cNvPr id="239" name="Shape 23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38</a:t>
            </a:fld>
            <a:endParaRPr/>
          </a:p>
        </p:txBody>
      </p:sp>
    </p:spTree>
    <p:extLst>
      <p:ext uri="{BB962C8B-B14F-4D97-AF65-F5344CB8AC3E}">
        <p14:creationId xmlns:p14="http://schemas.microsoft.com/office/powerpoint/2010/main" val="2011513777"/>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title"/>
          </p:nvPr>
        </p:nvSpPr>
        <p:spPr>
          <a:prstGeom prst="rect">
            <a:avLst/>
          </a:prstGeom>
        </p:spPr>
        <p:txBody>
          <a:bodyPr/>
          <a:lstStyle/>
          <a:p>
            <a:pPr lvl="0">
              <a:defRPr sz="1800"/>
            </a:pPr>
            <a:r>
              <a:rPr sz="5906"/>
              <a:t>Lessons Learned?</a:t>
            </a:r>
          </a:p>
        </p:txBody>
      </p:sp>
      <p:sp>
        <p:nvSpPr>
          <p:cNvPr id="242" name="Shape 242"/>
          <p:cNvSpPr>
            <a:spLocks noGrp="1"/>
          </p:cNvSpPr>
          <p:nvPr>
            <p:ph type="body" idx="1"/>
          </p:nvPr>
        </p:nvSpPr>
        <p:spPr>
          <a:xfrm>
            <a:off x="457200" y="2277035"/>
            <a:ext cx="8229600" cy="3849128"/>
          </a:xfrm>
          <a:prstGeom prst="rect">
            <a:avLst/>
          </a:prstGeom>
        </p:spPr>
        <p:txBody>
          <a:bodyPr/>
          <a:lstStyle/>
          <a:p>
            <a:pPr lvl="0">
              <a:defRPr sz="1800"/>
            </a:pPr>
            <a:r>
              <a:rPr sz="2953" dirty="0"/>
              <a:t>The Internet was built for robust communication</a:t>
            </a:r>
          </a:p>
          <a:p>
            <a:pPr lvl="0">
              <a:defRPr sz="1800"/>
            </a:pPr>
            <a:r>
              <a:rPr sz="2953" dirty="0"/>
              <a:t>Smartness occurs at the end-hosts </a:t>
            </a:r>
            <a:endParaRPr lang="en-US" sz="2953" dirty="0"/>
          </a:p>
          <a:p>
            <a:pPr marL="0" lvl="0" indent="0">
              <a:buNone/>
              <a:defRPr sz="1800"/>
            </a:pPr>
            <a:r>
              <a:rPr lang="en-US" sz="2953" dirty="0"/>
              <a:t>                </a:t>
            </a:r>
            <a:r>
              <a:rPr sz="2953" dirty="0"/>
              <a:t>(see End-to-End Principle)</a:t>
            </a:r>
          </a:p>
          <a:p>
            <a:pPr lvl="0">
              <a:defRPr sz="1800"/>
            </a:pPr>
            <a:r>
              <a:rPr sz="2953" dirty="0"/>
              <a:t>Does this design support or hinder network security?</a:t>
            </a:r>
          </a:p>
        </p:txBody>
      </p:sp>
      <p:sp>
        <p:nvSpPr>
          <p:cNvPr id="243" name="Shape 24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39</a:t>
            </a:fld>
            <a:endParaRPr/>
          </a:p>
        </p:txBody>
      </p:sp>
    </p:spTree>
    <p:extLst>
      <p:ext uri="{BB962C8B-B14F-4D97-AF65-F5344CB8AC3E}">
        <p14:creationId xmlns:p14="http://schemas.microsoft.com/office/powerpoint/2010/main" val="18244789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pasted-movie.png" descr="pasted-movie.png"/>
          <p:cNvPicPr>
            <a:picLocks noChangeAspect="1"/>
          </p:cNvPicPr>
          <p:nvPr/>
        </p:nvPicPr>
        <p:blipFill>
          <a:blip r:embed="rId2"/>
          <a:srcRect b="82222"/>
          <a:stretch>
            <a:fillRect/>
          </a:stretch>
        </p:blipFill>
        <p:spPr>
          <a:xfrm>
            <a:off x="-1" y="22092"/>
            <a:ext cx="9144001" cy="874235"/>
          </a:xfrm>
          <a:prstGeom prst="rect">
            <a:avLst/>
          </a:prstGeom>
          <a:ln w="12700">
            <a:miter lim="400000"/>
          </a:ln>
        </p:spPr>
      </p:pic>
      <p:pic>
        <p:nvPicPr>
          <p:cNvPr id="369" name="pasted-movie.png" descr="pasted-movie.png"/>
          <p:cNvPicPr>
            <a:picLocks noChangeAspect="1"/>
          </p:cNvPicPr>
          <p:nvPr/>
        </p:nvPicPr>
        <p:blipFill>
          <a:blip r:embed="rId2"/>
          <a:srcRect t="17675"/>
          <a:stretch>
            <a:fillRect/>
          </a:stretch>
        </p:blipFill>
        <p:spPr>
          <a:xfrm>
            <a:off x="-1" y="1267836"/>
            <a:ext cx="9144001" cy="4048556"/>
          </a:xfrm>
          <a:prstGeom prst="rect">
            <a:avLst/>
          </a:prstGeom>
          <a:ln w="12700">
            <a:miter lim="400000"/>
          </a:ln>
        </p:spPr>
      </p:pic>
      <p:pic>
        <p:nvPicPr>
          <p:cNvPr id="2050" name="Picture 2" descr="Smart home devices and IoT: Unmasking the Privacy Perils">
            <a:extLst>
              <a:ext uri="{FF2B5EF4-FFF2-40B4-BE49-F238E27FC236}">
                <a16:creationId xmlns:a16="http://schemas.microsoft.com/office/drawing/2014/main" id="{D4D76F84-D93D-68F2-7F42-BB6DD0547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23" t="7973" r="28082" b="10606"/>
          <a:stretch/>
        </p:blipFill>
        <p:spPr bwMode="auto">
          <a:xfrm>
            <a:off x="2079319" y="3779179"/>
            <a:ext cx="2004165" cy="19087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xmlns:m="http://schemas.openxmlformats.org/officeDocument/2006/math" xmlns:a14="http://schemas.microsoft.com/office/drawing/2010/main">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xfrm>
            <a:off x="821531" y="2089547"/>
            <a:ext cx="7358063" cy="2678906"/>
          </a:xfrm>
          <a:prstGeom prst="rect">
            <a:avLst/>
          </a:prstGeom>
        </p:spPr>
        <p:txBody>
          <a:bodyPr/>
          <a:lstStyle/>
          <a:p>
            <a:pPr lvl="0">
              <a:defRPr sz="1800"/>
            </a:pPr>
            <a:r>
              <a:rPr sz="5906"/>
              <a:t>And if we had to start all over again, could we do better?</a:t>
            </a:r>
          </a:p>
        </p:txBody>
      </p:sp>
      <p:sp>
        <p:nvSpPr>
          <p:cNvPr id="246" name="Shape 24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40</a:t>
            </a:fld>
            <a:endParaRPr/>
          </a:p>
        </p:txBody>
      </p:sp>
    </p:spTree>
    <p:extLst>
      <p:ext uri="{BB962C8B-B14F-4D97-AF65-F5344CB8AC3E}">
        <p14:creationId xmlns:p14="http://schemas.microsoft.com/office/powerpoint/2010/main" val="9896924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 name="Shape 233"/>
          <p:cNvSpPr>
            <a:spLocks noGrp="1"/>
          </p:cNvSpPr>
          <p:nvPr>
            <p:ph type="body" idx="1"/>
          </p:nvPr>
        </p:nvSpPr>
        <p:spPr>
          <a:prstGeom prst="rect">
            <a:avLst/>
          </a:prstGeom>
        </p:spPr>
        <p:txBody>
          <a:bodyPr/>
          <a:lstStyle/>
          <a:p>
            <a:pPr marL="481292" indent="-309402" defTabSz="316278">
              <a:spcBef>
                <a:spcPts val="703"/>
              </a:spcBef>
              <a:defRPr sz="1800"/>
            </a:pPr>
            <a:r>
              <a:rPr sz="2274"/>
              <a:t>Finger user identity</a:t>
            </a:r>
          </a:p>
          <a:p>
            <a:pPr marL="721939" lvl="1" indent="-309402" defTabSz="316278">
              <a:spcBef>
                <a:spcPts val="703"/>
              </a:spcBef>
              <a:defRPr sz="1800"/>
            </a:pPr>
            <a:r>
              <a:rPr sz="2274"/>
              <a:t>host gives up who is logged in, existence of identities</a:t>
            </a:r>
          </a:p>
          <a:p>
            <a:pPr marL="220019" lvl="1" indent="192517" defTabSz="316278">
              <a:spcBef>
                <a:spcPts val="141"/>
              </a:spcBef>
              <a:buSzTx/>
              <a:buNone/>
              <a:tabLst>
                <a:tab pos="625056" algn="l"/>
                <a:tab pos="758996" algn="l"/>
              </a:tabLst>
              <a:defRPr sz="1800"/>
            </a:pPr>
            <a:r>
              <a:rPr sz="1353">
                <a:solidFill>
                  <a:srgbClr val="0433FF"/>
                </a:solidFill>
                <a:latin typeface="Courier New"/>
                <a:ea typeface="Courier New"/>
                <a:cs typeface="Courier New"/>
                <a:sym typeface="Courier New"/>
              </a:rPr>
              <a:t>[msherr@karma 10:34 PM] ~&gt; finger msherr</a:t>
            </a:r>
          </a:p>
          <a:p>
            <a:pPr marL="220019" lvl="1" indent="192517" defTabSz="316278">
              <a:spcBef>
                <a:spcPts val="141"/>
              </a:spcBef>
              <a:buSzTx/>
              <a:buNone/>
              <a:tabLst>
                <a:tab pos="625056" algn="l"/>
                <a:tab pos="758996" algn="l"/>
              </a:tabLst>
              <a:defRPr sz="1800"/>
            </a:pPr>
            <a:endParaRPr sz="1353">
              <a:solidFill>
                <a:srgbClr val="0433FF"/>
              </a:solidFill>
              <a:latin typeface="Courier New"/>
              <a:ea typeface="Courier New"/>
              <a:cs typeface="Courier New"/>
              <a:sym typeface="Courier New"/>
            </a:endParaRPr>
          </a:p>
          <a:p>
            <a:pPr marL="220019" lvl="1" indent="192517" defTabSz="316278">
              <a:spcBef>
                <a:spcPts val="141"/>
              </a:spcBef>
              <a:buSzTx/>
              <a:buNone/>
              <a:tabLst>
                <a:tab pos="625056" algn="l"/>
                <a:tab pos="758996" algn="l"/>
              </a:tabLst>
              <a:defRPr sz="1800"/>
            </a:pPr>
            <a:r>
              <a:rPr sz="1353">
                <a:solidFill>
                  <a:srgbClr val="0433FF"/>
                </a:solidFill>
                <a:latin typeface="Courier New"/>
                <a:ea typeface="Courier New"/>
                <a:cs typeface="Courier New"/>
                <a:sym typeface="Courier New"/>
              </a:rPr>
              <a:t>Login: msherr                           Name: Micah Sherr</a:t>
            </a:r>
          </a:p>
          <a:p>
            <a:pPr marL="220019" lvl="1" indent="192517" defTabSz="316278">
              <a:spcBef>
                <a:spcPts val="141"/>
              </a:spcBef>
              <a:buSzTx/>
              <a:buNone/>
              <a:tabLst>
                <a:tab pos="625056" algn="l"/>
                <a:tab pos="758996" algn="l"/>
              </a:tabLst>
              <a:defRPr sz="1800"/>
            </a:pPr>
            <a:r>
              <a:rPr sz="1353">
                <a:solidFill>
                  <a:srgbClr val="0433FF"/>
                </a:solidFill>
                <a:latin typeface="Courier New"/>
                <a:ea typeface="Courier New"/>
                <a:cs typeface="Courier New"/>
                <a:sym typeface="Courier New"/>
              </a:rPr>
              <a:t>Directory: /home/msherr                 Shell: /bin/bash</a:t>
            </a:r>
          </a:p>
          <a:p>
            <a:pPr marL="220019" lvl="1" indent="192517" defTabSz="316278">
              <a:spcBef>
                <a:spcPts val="141"/>
              </a:spcBef>
              <a:buSzTx/>
              <a:buNone/>
              <a:tabLst>
                <a:tab pos="625056" algn="l"/>
                <a:tab pos="758996" algn="l"/>
              </a:tabLst>
              <a:defRPr sz="1800"/>
            </a:pPr>
            <a:r>
              <a:rPr sz="1353">
                <a:solidFill>
                  <a:srgbClr val="0433FF"/>
                </a:solidFill>
                <a:latin typeface="Courier New"/>
                <a:ea typeface="Courier New"/>
                <a:cs typeface="Courier New"/>
                <a:sym typeface="Courier New"/>
              </a:rPr>
              <a:t>On since Mon Jul 26 22:34 (EDT) on pts/1</a:t>
            </a:r>
          </a:p>
          <a:p>
            <a:pPr marL="220019" lvl="1" indent="192517" defTabSz="316278">
              <a:spcBef>
                <a:spcPts val="141"/>
              </a:spcBef>
              <a:buSzTx/>
              <a:buNone/>
              <a:tabLst>
                <a:tab pos="625056" algn="l"/>
                <a:tab pos="758996" algn="l"/>
              </a:tabLst>
              <a:defRPr sz="1800"/>
            </a:pPr>
            <a:r>
              <a:rPr sz="1353">
                <a:solidFill>
                  <a:srgbClr val="0433FF"/>
                </a:solidFill>
                <a:latin typeface="Courier New"/>
                <a:ea typeface="Courier New"/>
                <a:cs typeface="Courier New"/>
                <a:sym typeface="Courier New"/>
              </a:rPr>
              <a:t>    from c-24-126-57-216.hsd1.dc.comcast.net</a:t>
            </a:r>
          </a:p>
          <a:p>
            <a:pPr marL="220019" lvl="1" indent="192517" defTabSz="316278">
              <a:spcBef>
                <a:spcPts val="141"/>
              </a:spcBef>
              <a:buSzTx/>
              <a:buNone/>
              <a:tabLst>
                <a:tab pos="625056" algn="l"/>
                <a:tab pos="758996" algn="l"/>
              </a:tabLst>
              <a:defRPr sz="1800"/>
            </a:pPr>
            <a:r>
              <a:rPr sz="1353">
                <a:solidFill>
                  <a:srgbClr val="0433FF"/>
                </a:solidFill>
                <a:latin typeface="Courier New"/>
                <a:ea typeface="Courier New"/>
                <a:cs typeface="Courier New"/>
                <a:sym typeface="Courier New"/>
              </a:rPr>
              <a:t>Mail last read Mon Jul 26 22:34 2010 (EDT)</a:t>
            </a:r>
          </a:p>
          <a:p>
            <a:pPr marL="220019" lvl="1" indent="192517" defTabSz="316278">
              <a:spcBef>
                <a:spcPts val="141"/>
              </a:spcBef>
              <a:buSzTx/>
              <a:buNone/>
              <a:tabLst>
                <a:tab pos="625056" algn="l"/>
                <a:tab pos="758996" algn="l"/>
              </a:tabLst>
              <a:defRPr sz="1800"/>
            </a:pPr>
            <a:r>
              <a:rPr sz="1353">
                <a:solidFill>
                  <a:srgbClr val="0433FF"/>
                </a:solidFill>
                <a:latin typeface="Courier New"/>
                <a:ea typeface="Courier New"/>
                <a:cs typeface="Courier New"/>
                <a:sym typeface="Courier New"/>
              </a:rPr>
              <a:t>No Plan.</a:t>
            </a:r>
            <a:r>
              <a:rPr sz="1353">
                <a:latin typeface="Arial"/>
                <a:ea typeface="Arial"/>
                <a:cs typeface="Arial"/>
                <a:sym typeface="Arial"/>
              </a:rPr>
              <a:t> </a:t>
            </a:r>
            <a:endParaRPr sz="1299">
              <a:latin typeface="Courier"/>
              <a:ea typeface="Courier"/>
              <a:cs typeface="Courier"/>
              <a:sym typeface="Courier"/>
            </a:endParaRPr>
          </a:p>
          <a:p>
            <a:pPr marL="481292" indent="-309402" defTabSz="316278">
              <a:spcBef>
                <a:spcPts val="703"/>
              </a:spcBef>
              <a:defRPr sz="1800"/>
            </a:pPr>
            <a:r>
              <a:rPr sz="2274"/>
              <a:t>This is horrible in a distributed environment</a:t>
            </a:r>
          </a:p>
          <a:p>
            <a:pPr marL="721939" lvl="1" indent="-309402" defTabSz="316278">
              <a:spcBef>
                <a:spcPts val="703"/>
              </a:spcBef>
              <a:defRPr sz="1800"/>
            </a:pPr>
            <a:r>
              <a:rPr sz="2274"/>
              <a:t>Privacy, privacy, privacy …</a:t>
            </a:r>
          </a:p>
          <a:p>
            <a:pPr marL="721939" lvl="1" indent="-309402" defTabSz="316278">
              <a:spcBef>
                <a:spcPts val="703"/>
              </a:spcBef>
              <a:defRPr sz="1800"/>
            </a:pPr>
            <a:r>
              <a:rPr sz="2274"/>
              <a:t>Lots of information to start a compromise of the user.</a:t>
            </a:r>
          </a:p>
        </p:txBody>
      </p:sp>
      <p:sp>
        <p:nvSpPr>
          <p:cNvPr id="234" name="Shape 234"/>
          <p:cNvSpPr>
            <a:spLocks noGrp="1"/>
          </p:cNvSpPr>
          <p:nvPr>
            <p:ph type="title"/>
          </p:nvPr>
        </p:nvSpPr>
        <p:spPr>
          <a:prstGeom prst="rect">
            <a:avLst/>
          </a:prstGeom>
        </p:spPr>
        <p:txBody>
          <a:bodyPr/>
          <a:lstStyle>
            <a:lvl1pPr defTabSz="554990">
              <a:defRPr sz="7979"/>
            </a:lvl1pPr>
          </a:lstStyle>
          <a:p>
            <a:pPr lvl="0">
              <a:defRPr sz="1800"/>
            </a:pPr>
            <a:r>
              <a:rPr sz="5610"/>
              <a:t>Legacy flawed protocols and services</a:t>
            </a:r>
          </a:p>
        </p:txBody>
      </p:sp>
      <p:sp>
        <p:nvSpPr>
          <p:cNvPr id="235" name="Shape 23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41</a:t>
            </a:fld>
            <a:endParaRPr/>
          </a:p>
        </p:txBody>
      </p:sp>
    </p:spTree>
    <p:extLst>
      <p:ext uri="{BB962C8B-B14F-4D97-AF65-F5344CB8AC3E}">
        <p14:creationId xmlns:p14="http://schemas.microsoft.com/office/powerpoint/2010/main" val="162066895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 name="Shape 233"/>
          <p:cNvSpPr>
            <a:spLocks noGrp="1"/>
          </p:cNvSpPr>
          <p:nvPr>
            <p:ph type="body" idx="1"/>
          </p:nvPr>
        </p:nvSpPr>
        <p:spPr>
          <a:prstGeom prst="rect">
            <a:avLst/>
          </a:prstGeom>
        </p:spPr>
        <p:txBody>
          <a:bodyPr>
            <a:normAutofit fontScale="92500" lnSpcReduction="20000"/>
          </a:bodyPr>
          <a:lstStyle/>
          <a:p>
            <a:pPr marL="481292" indent="-309402" defTabSz="316278">
              <a:spcBef>
                <a:spcPts val="703"/>
              </a:spcBef>
              <a:defRPr sz="1800"/>
            </a:pPr>
            <a:r>
              <a:rPr sz="2274" dirty="0"/>
              <a:t>Finger user identity</a:t>
            </a:r>
          </a:p>
          <a:p>
            <a:pPr marL="721939" lvl="1" indent="-309402" defTabSz="316278">
              <a:spcBef>
                <a:spcPts val="703"/>
              </a:spcBef>
              <a:defRPr sz="1800"/>
            </a:pPr>
            <a:r>
              <a:rPr sz="2274" dirty="0"/>
              <a:t>host gives up who is logged in, existence of identities</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a:t>
            </a:r>
            <a:r>
              <a:rPr lang="en-US" sz="1353" dirty="0" err="1">
                <a:solidFill>
                  <a:srgbClr val="0433FF"/>
                </a:solidFill>
                <a:latin typeface="Courier New"/>
                <a:ea typeface="Courier New"/>
                <a:cs typeface="Courier New"/>
                <a:sym typeface="Courier New"/>
              </a:rPr>
              <a:t>enck@scotia</a:t>
            </a:r>
            <a:r>
              <a:rPr lang="en-US" sz="1353" dirty="0">
                <a:solidFill>
                  <a:srgbClr val="0433FF"/>
                </a:solidFill>
                <a:latin typeface="Courier New"/>
                <a:ea typeface="Courier New"/>
                <a:cs typeface="Courier New"/>
                <a:sym typeface="Courier New"/>
              </a:rPr>
              <a:t> ~]% finger </a:t>
            </a:r>
            <a:r>
              <a:rPr lang="en-US" sz="1353" dirty="0" err="1">
                <a:solidFill>
                  <a:srgbClr val="0433FF"/>
                </a:solidFill>
                <a:latin typeface="Courier New"/>
                <a:ea typeface="Courier New"/>
                <a:cs typeface="Courier New"/>
                <a:sym typeface="Courier New"/>
              </a:rPr>
              <a:t>enck</a:t>
            </a:r>
            <a:endParaRPr lang="en-US" sz="1353" dirty="0">
              <a:solidFill>
                <a:srgbClr val="0433FF"/>
              </a:solidFill>
              <a:latin typeface="Courier New"/>
              <a:ea typeface="Courier New"/>
              <a:cs typeface="Courier New"/>
              <a:sym typeface="Courier New"/>
            </a:endParaRP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Login: </a:t>
            </a:r>
            <a:r>
              <a:rPr lang="en-US" sz="1353" dirty="0" err="1">
                <a:solidFill>
                  <a:srgbClr val="0433FF"/>
                </a:solidFill>
                <a:latin typeface="Courier New"/>
                <a:ea typeface="Courier New"/>
                <a:cs typeface="Courier New"/>
                <a:sym typeface="Courier New"/>
              </a:rPr>
              <a:t>enck</a:t>
            </a:r>
            <a:r>
              <a:rPr lang="en-US" sz="1353" dirty="0">
                <a:solidFill>
                  <a:srgbClr val="0433FF"/>
                </a:solidFill>
                <a:latin typeface="Courier New"/>
                <a:ea typeface="Courier New"/>
                <a:cs typeface="Courier New"/>
                <a:sym typeface="Courier New"/>
              </a:rPr>
              <a:t>           			Name: William Enck</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Directory: /Users/</a:t>
            </a:r>
            <a:r>
              <a:rPr lang="en-US" sz="1353" dirty="0" err="1">
                <a:solidFill>
                  <a:srgbClr val="0433FF"/>
                </a:solidFill>
                <a:latin typeface="Courier New"/>
                <a:ea typeface="Courier New"/>
                <a:cs typeface="Courier New"/>
                <a:sym typeface="Courier New"/>
              </a:rPr>
              <a:t>enck</a:t>
            </a:r>
            <a:r>
              <a:rPr lang="en-US" sz="1353" dirty="0">
                <a:solidFill>
                  <a:srgbClr val="0433FF"/>
                </a:solidFill>
                <a:latin typeface="Courier New"/>
                <a:ea typeface="Courier New"/>
                <a:cs typeface="Courier New"/>
                <a:sym typeface="Courier New"/>
              </a:rPr>
              <a:t>              	Shell: /bin/</a:t>
            </a:r>
            <a:r>
              <a:rPr lang="en-US" sz="1353" dirty="0" err="1">
                <a:solidFill>
                  <a:srgbClr val="0433FF"/>
                </a:solidFill>
                <a:latin typeface="Courier New"/>
                <a:ea typeface="Courier New"/>
                <a:cs typeface="Courier New"/>
                <a:sym typeface="Courier New"/>
              </a:rPr>
              <a:t>zsh</a:t>
            </a:r>
            <a:endParaRPr lang="en-US" sz="1353" dirty="0">
              <a:solidFill>
                <a:srgbClr val="0433FF"/>
              </a:solidFill>
              <a:latin typeface="Courier New"/>
              <a:ea typeface="Courier New"/>
              <a:cs typeface="Courier New"/>
              <a:sym typeface="Courier New"/>
            </a:endParaRP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On since Mon Sep 28 08:27 (EDT) on console, idle 7 days 4:43 (messages off)</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On since Tue Sep 29 14:54 (EDT) on ttys001, idle 4 days 3:48</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On since Mon Sep 28 08:25 (EDT) on ttys000</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On since Thu Oct  1 09:20 (EDT) on ttys002, idle 4 days 3:48</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On since Thu Oct  1 09:57 (EDT) on ttys003, idle 4 days 2:22</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On since Thu Oct  1 11:45 (EDT) on ttys004, idle 4 days 1:03</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On since Mon Oct  5 09:01 (EDT) on ttys005, idle 4:09</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On since Mon Oct  5 12:54 (EDT) on ttys006</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On since Mon Oct  5 13:10 (EDT) on ttys007</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No Mail.</a:t>
            </a:r>
          </a:p>
          <a:p>
            <a:pPr marL="220019" lvl="1" indent="192517" defTabSz="316278">
              <a:spcBef>
                <a:spcPts val="141"/>
              </a:spcBef>
              <a:buSzTx/>
              <a:buNone/>
              <a:tabLst>
                <a:tab pos="625056" algn="l"/>
                <a:tab pos="758996" algn="l"/>
              </a:tabLst>
              <a:defRPr sz="1800"/>
            </a:pPr>
            <a:r>
              <a:rPr lang="en-US" sz="1353" dirty="0">
                <a:solidFill>
                  <a:srgbClr val="0433FF"/>
                </a:solidFill>
                <a:latin typeface="Courier New"/>
                <a:ea typeface="Courier New"/>
                <a:cs typeface="Courier New"/>
                <a:sym typeface="Courier New"/>
              </a:rPr>
              <a:t>No Plan.</a:t>
            </a:r>
          </a:p>
          <a:p>
            <a:pPr marL="481292" indent="-309402" defTabSz="316278">
              <a:spcBef>
                <a:spcPts val="703"/>
              </a:spcBef>
              <a:defRPr sz="1800"/>
            </a:pPr>
            <a:r>
              <a:rPr sz="2274" dirty="0"/>
              <a:t>This is horrible in a distributed environment</a:t>
            </a:r>
          </a:p>
          <a:p>
            <a:pPr marL="721939" lvl="1" indent="-309402" defTabSz="316278">
              <a:spcBef>
                <a:spcPts val="703"/>
              </a:spcBef>
              <a:defRPr sz="1800"/>
            </a:pPr>
            <a:r>
              <a:rPr sz="2274" dirty="0"/>
              <a:t>Privacy, privacy, privacy …</a:t>
            </a:r>
          </a:p>
          <a:p>
            <a:pPr marL="721939" lvl="1" indent="-309402" defTabSz="316278">
              <a:spcBef>
                <a:spcPts val="703"/>
              </a:spcBef>
              <a:defRPr sz="1800"/>
            </a:pPr>
            <a:r>
              <a:rPr sz="2274" dirty="0"/>
              <a:t>Lots of information to start a compromise of the user.</a:t>
            </a:r>
          </a:p>
        </p:txBody>
      </p:sp>
      <p:sp>
        <p:nvSpPr>
          <p:cNvPr id="234" name="Shape 234"/>
          <p:cNvSpPr>
            <a:spLocks noGrp="1"/>
          </p:cNvSpPr>
          <p:nvPr>
            <p:ph type="title"/>
          </p:nvPr>
        </p:nvSpPr>
        <p:spPr>
          <a:prstGeom prst="rect">
            <a:avLst/>
          </a:prstGeom>
        </p:spPr>
        <p:txBody>
          <a:bodyPr/>
          <a:lstStyle>
            <a:lvl1pPr defTabSz="554990">
              <a:defRPr sz="7979"/>
            </a:lvl1pPr>
          </a:lstStyle>
          <a:p>
            <a:pPr lvl="0">
              <a:defRPr sz="1800"/>
            </a:pPr>
            <a:r>
              <a:rPr sz="5610"/>
              <a:t>Legacy flawed protocols and services</a:t>
            </a:r>
          </a:p>
        </p:txBody>
      </p:sp>
      <p:sp>
        <p:nvSpPr>
          <p:cNvPr id="235" name="Shape 23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fld id="{86CB4B4D-7CA3-9044-876B-883B54F8677D}" type="slidenum">
              <a:t>42</a:t>
            </a:fld>
            <a:endParaRPr/>
          </a:p>
        </p:txBody>
      </p:sp>
    </p:spTree>
    <p:extLst>
      <p:ext uri="{BB962C8B-B14F-4D97-AF65-F5344CB8AC3E}">
        <p14:creationId xmlns:p14="http://schemas.microsoft.com/office/powerpoint/2010/main" val="204809901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pasted-movie.png" descr="pasted-movie.png"/>
          <p:cNvPicPr>
            <a:picLocks noChangeAspect="1"/>
          </p:cNvPicPr>
          <p:nvPr/>
        </p:nvPicPr>
        <p:blipFill>
          <a:blip r:embed="rId2"/>
          <a:srcRect b="82222"/>
          <a:stretch>
            <a:fillRect/>
          </a:stretch>
        </p:blipFill>
        <p:spPr>
          <a:xfrm>
            <a:off x="-1" y="22092"/>
            <a:ext cx="9144001" cy="874235"/>
          </a:xfrm>
          <a:prstGeom prst="rect">
            <a:avLst/>
          </a:prstGeom>
          <a:ln w="12700">
            <a:miter lim="400000"/>
          </a:ln>
        </p:spPr>
      </p:pic>
      <p:pic>
        <p:nvPicPr>
          <p:cNvPr id="372" name="pasted-movie.png" descr="pasted-movie.png"/>
          <p:cNvPicPr>
            <a:picLocks noChangeAspect="1"/>
          </p:cNvPicPr>
          <p:nvPr/>
        </p:nvPicPr>
        <p:blipFill>
          <a:blip r:embed="rId3"/>
          <a:stretch>
            <a:fillRect/>
          </a:stretch>
        </p:blipFill>
        <p:spPr>
          <a:xfrm>
            <a:off x="-1" y="1142186"/>
            <a:ext cx="9144001" cy="4049194"/>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pasted-movie.png" descr="pasted-movie.png"/>
          <p:cNvPicPr>
            <a:picLocks noChangeAspect="1"/>
          </p:cNvPicPr>
          <p:nvPr/>
        </p:nvPicPr>
        <p:blipFill>
          <a:blip r:embed="rId2"/>
          <a:srcRect b="82222"/>
          <a:stretch>
            <a:fillRect/>
          </a:stretch>
        </p:blipFill>
        <p:spPr>
          <a:xfrm>
            <a:off x="-1" y="22092"/>
            <a:ext cx="9144001" cy="874235"/>
          </a:xfrm>
          <a:prstGeom prst="rect">
            <a:avLst/>
          </a:prstGeom>
          <a:ln w="12700">
            <a:miter lim="400000"/>
          </a:ln>
        </p:spPr>
      </p:pic>
      <p:pic>
        <p:nvPicPr>
          <p:cNvPr id="375" name="pasted-movie.png" descr="pasted-movie.png"/>
          <p:cNvPicPr>
            <a:picLocks noChangeAspect="1"/>
          </p:cNvPicPr>
          <p:nvPr/>
        </p:nvPicPr>
        <p:blipFill>
          <a:blip r:embed="rId3"/>
          <a:srcRect l="5616" t="14522" r="52329" b="6952"/>
          <a:stretch/>
        </p:blipFill>
        <p:spPr>
          <a:xfrm>
            <a:off x="55645" y="2906233"/>
            <a:ext cx="4516354" cy="3280608"/>
          </a:xfrm>
          <a:prstGeom prst="rect">
            <a:avLst/>
          </a:prstGeom>
          <a:ln w="12700">
            <a:miter lim="400000"/>
          </a:ln>
        </p:spPr>
      </p:pic>
      <p:pic>
        <p:nvPicPr>
          <p:cNvPr id="376" name="pasted-movie.png" descr="pasted-movie.png"/>
          <p:cNvPicPr>
            <a:picLocks noChangeAspect="1"/>
          </p:cNvPicPr>
          <p:nvPr/>
        </p:nvPicPr>
        <p:blipFill>
          <a:blip r:embed="rId4"/>
          <a:stretch>
            <a:fillRect/>
          </a:stretch>
        </p:blipFill>
        <p:spPr>
          <a:xfrm>
            <a:off x="1681" y="34282"/>
            <a:ext cx="9144001" cy="849891"/>
          </a:xfrm>
          <a:prstGeom prst="rect">
            <a:avLst/>
          </a:prstGeom>
          <a:ln w="12700">
            <a:miter lim="400000"/>
          </a:ln>
        </p:spPr>
      </p:pic>
      <p:pic>
        <p:nvPicPr>
          <p:cNvPr id="2" name="pasted-movie.png" descr="pasted-movie.png">
            <a:extLst>
              <a:ext uri="{FF2B5EF4-FFF2-40B4-BE49-F238E27FC236}">
                <a16:creationId xmlns:a16="http://schemas.microsoft.com/office/drawing/2014/main" id="{6C071EED-5325-9CED-01D1-0FB9A8B72FF7}"/>
              </a:ext>
            </a:extLst>
          </p:cNvPr>
          <p:cNvPicPr>
            <a:picLocks noChangeAspect="1"/>
          </p:cNvPicPr>
          <p:nvPr/>
        </p:nvPicPr>
        <p:blipFill>
          <a:blip r:embed="rId3"/>
          <a:srcRect l="50000" t="19685" b="17987"/>
          <a:stretch/>
        </p:blipFill>
        <p:spPr>
          <a:xfrm>
            <a:off x="4571999" y="3521151"/>
            <a:ext cx="4572001" cy="2217107"/>
          </a:xfrm>
          <a:prstGeom prst="rect">
            <a:avLst/>
          </a:prstGeom>
          <a:ln w="12700">
            <a:miter lim="400000"/>
          </a:ln>
        </p:spPr>
      </p:pic>
      <p:pic>
        <p:nvPicPr>
          <p:cNvPr id="3" name="Picture 2">
            <a:extLst>
              <a:ext uri="{FF2B5EF4-FFF2-40B4-BE49-F238E27FC236}">
                <a16:creationId xmlns:a16="http://schemas.microsoft.com/office/drawing/2014/main" id="{6B5DABFD-100C-E5CB-2F20-23B9E3D05658}"/>
              </a:ext>
            </a:extLst>
          </p:cNvPr>
          <p:cNvPicPr>
            <a:picLocks noChangeAspect="1"/>
          </p:cNvPicPr>
          <p:nvPr/>
        </p:nvPicPr>
        <p:blipFill>
          <a:blip r:embed="rId5"/>
          <a:srcRect l="29606" t="24016" r="3284"/>
          <a:stretch/>
        </p:blipFill>
        <p:spPr>
          <a:xfrm>
            <a:off x="55645" y="1475716"/>
            <a:ext cx="8908299" cy="1317594"/>
          </a:xfrm>
          <a:prstGeom prst="rect">
            <a:avLst/>
          </a:prstGeom>
        </p:spPr>
      </p:pic>
      <p:grpSp>
        <p:nvGrpSpPr>
          <p:cNvPr id="11" name="Group 10">
            <a:extLst>
              <a:ext uri="{FF2B5EF4-FFF2-40B4-BE49-F238E27FC236}">
                <a16:creationId xmlns:a16="http://schemas.microsoft.com/office/drawing/2014/main" id="{58C96D40-F4D2-B429-6F9D-89245EFC5251}"/>
              </a:ext>
            </a:extLst>
          </p:cNvPr>
          <p:cNvGrpSpPr/>
          <p:nvPr/>
        </p:nvGrpSpPr>
        <p:grpSpPr>
          <a:xfrm>
            <a:off x="3971313" y="1132161"/>
            <a:ext cx="1855314" cy="1200978"/>
            <a:chOff x="3971313" y="4576811"/>
            <a:chExt cx="1855314" cy="1200978"/>
          </a:xfrm>
        </p:grpSpPr>
        <p:sp>
          <p:nvSpPr>
            <p:cNvPr id="4" name="Right Arrow 3">
              <a:extLst>
                <a:ext uri="{FF2B5EF4-FFF2-40B4-BE49-F238E27FC236}">
                  <a16:creationId xmlns:a16="http://schemas.microsoft.com/office/drawing/2014/main" id="{55D90CCF-A600-2F71-4965-7F931DC0C1AB}"/>
                </a:ext>
              </a:extLst>
            </p:cNvPr>
            <p:cNvSpPr/>
            <p:nvPr/>
          </p:nvSpPr>
          <p:spPr>
            <a:xfrm rot="4792154">
              <a:off x="4079638" y="4655003"/>
              <a:ext cx="377068" cy="423524"/>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ight Arrow 5">
              <a:extLst>
                <a:ext uri="{FF2B5EF4-FFF2-40B4-BE49-F238E27FC236}">
                  <a16:creationId xmlns:a16="http://schemas.microsoft.com/office/drawing/2014/main" id="{641848E5-F856-E5AC-29FB-E57BA9BBF6B0}"/>
                </a:ext>
              </a:extLst>
            </p:cNvPr>
            <p:cNvSpPr/>
            <p:nvPr/>
          </p:nvSpPr>
          <p:spPr>
            <a:xfrm rot="6866876">
              <a:off x="5426331" y="4611901"/>
              <a:ext cx="377068" cy="423524"/>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ight Arrow 6">
              <a:extLst>
                <a:ext uri="{FF2B5EF4-FFF2-40B4-BE49-F238E27FC236}">
                  <a16:creationId xmlns:a16="http://schemas.microsoft.com/office/drawing/2014/main" id="{E095668B-8FBA-0AA2-E9F3-AC5D6F8C97C9}"/>
                </a:ext>
              </a:extLst>
            </p:cNvPr>
            <p:cNvSpPr/>
            <p:nvPr/>
          </p:nvSpPr>
          <p:spPr>
            <a:xfrm rot="5400000">
              <a:off x="4682166" y="4587892"/>
              <a:ext cx="445686" cy="423524"/>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ight Arrow 7">
              <a:extLst>
                <a:ext uri="{FF2B5EF4-FFF2-40B4-BE49-F238E27FC236}">
                  <a16:creationId xmlns:a16="http://schemas.microsoft.com/office/drawing/2014/main" id="{16C2ADF2-E735-A194-8A8B-DD249FA2A7B3}"/>
                </a:ext>
              </a:extLst>
            </p:cNvPr>
            <p:cNvSpPr/>
            <p:nvPr/>
          </p:nvSpPr>
          <p:spPr>
            <a:xfrm rot="18796140">
              <a:off x="3960232" y="5295597"/>
              <a:ext cx="445686" cy="423524"/>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ight Arrow 8">
              <a:extLst>
                <a:ext uri="{FF2B5EF4-FFF2-40B4-BE49-F238E27FC236}">
                  <a16:creationId xmlns:a16="http://schemas.microsoft.com/office/drawing/2014/main" id="{66C3995E-F5A5-A2F2-4EE6-DC82C61F9137}"/>
                </a:ext>
              </a:extLst>
            </p:cNvPr>
            <p:cNvSpPr/>
            <p:nvPr/>
          </p:nvSpPr>
          <p:spPr>
            <a:xfrm rot="14029314">
              <a:off x="5392022" y="5299886"/>
              <a:ext cx="445686" cy="423524"/>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ight Arrow 9">
              <a:extLst>
                <a:ext uri="{FF2B5EF4-FFF2-40B4-BE49-F238E27FC236}">
                  <a16:creationId xmlns:a16="http://schemas.microsoft.com/office/drawing/2014/main" id="{500AA5AF-0570-BCB6-7351-115C8F815DF3}"/>
                </a:ext>
              </a:extLst>
            </p:cNvPr>
            <p:cNvSpPr/>
            <p:nvPr/>
          </p:nvSpPr>
          <p:spPr>
            <a:xfrm rot="16200000">
              <a:off x="4699166" y="5343184"/>
              <a:ext cx="445686" cy="423524"/>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Tree>
  </p:cSld>
  <p:clrMapOvr>
    <a:masterClrMapping/>
  </p:clrMapOvr>
  <p:transition spd="med"/>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repeatCount="0" fill="hold" nodeType="clickEffect" p14:presetBounceEnd="50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50000">
                                          <p:cBhvr additive="base">
                                            <p:cTn id="12" dur="10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13"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7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repeatCount="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ppt_x"/>
                                              </p:val>
                                            </p:tav>
                                            <p:tav tm="100000">
                                              <p:val>
                                                <p:strVal val="#ppt_x"/>
                                              </p:val>
                                            </p:tav>
                                          </p:tavLst>
                                        </p:anim>
                                        <p:anim calcmode="lin" valueType="num">
                                          <p:cBhvr additive="base">
                                            <p:cTn id="13"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7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0" name="Group"/>
          <p:cNvGrpSpPr/>
          <p:nvPr/>
        </p:nvGrpSpPr>
        <p:grpSpPr>
          <a:xfrm>
            <a:off x="249401" y="2107776"/>
            <a:ext cx="8490843" cy="4287193"/>
            <a:chOff x="0" y="0"/>
            <a:chExt cx="12075865" cy="6097339"/>
          </a:xfrm>
        </p:grpSpPr>
        <p:sp>
          <p:nvSpPr>
            <p:cNvPr id="378" name="Rectangle"/>
            <p:cNvSpPr/>
            <p:nvPr/>
          </p:nvSpPr>
          <p:spPr>
            <a:xfrm>
              <a:off x="0" y="0"/>
              <a:ext cx="12075866" cy="6097340"/>
            </a:xfrm>
            <a:prstGeom prst="rect">
              <a:avLst/>
            </a:prstGeom>
            <a:solidFill>
              <a:srgbClr val="FFFFFF"/>
            </a:solidFill>
            <a:ln w="63500" cap="flat">
              <a:solidFill>
                <a:srgbClr val="B9975B"/>
              </a:solidFill>
              <a:prstDash val="solid"/>
              <a:miter lim="400000"/>
            </a:ln>
            <a:effectLst/>
          </p:spPr>
          <p:txBody>
            <a:bodyPr wrap="square" lIns="0" tIns="0" rIns="0" bIns="0" numCol="1" anchor="ctr">
              <a:noAutofit/>
            </a:bodyPr>
            <a:lstStyle/>
            <a:p>
              <a:pPr algn="ctr" defTabSz="580409" fontAlgn="auto" hangingPunct="0">
                <a:spcBef>
                  <a:spcPts val="0"/>
                </a:spcBef>
                <a:spcAft>
                  <a:spcPts val="0"/>
                </a:spcAft>
                <a:defRPr sz="5400" b="0">
                  <a:solidFill>
                    <a:srgbClr val="115740"/>
                  </a:solidFill>
                  <a:latin typeface="+mn-lt"/>
                  <a:ea typeface="+mn-ea"/>
                  <a:cs typeface="+mn-cs"/>
                  <a:sym typeface="Helvetica Neue Medium"/>
                </a:defRPr>
              </a:pPr>
              <a:endParaRPr sz="3797" kern="0">
                <a:solidFill>
                  <a:srgbClr val="115740"/>
                </a:solidFill>
                <a:latin typeface="Helvetica Neue Medium"/>
                <a:ea typeface="Helvetica Neue Medium"/>
                <a:cs typeface="Helvetica Neue Medium"/>
                <a:sym typeface="Helvetica Neue Medium"/>
              </a:endParaRPr>
            </a:p>
          </p:txBody>
        </p:sp>
        <p:sp>
          <p:nvSpPr>
            <p:cNvPr id="379" name="“XYZ may be required to process data that are deemed by applicable legislation to be sensitive, since they may incidentally reveal Users’ religious beliefs or sexual orientation.…"/>
            <p:cNvSpPr txBox="1"/>
            <p:nvPr/>
          </p:nvSpPr>
          <p:spPr>
            <a:xfrm>
              <a:off x="118641" y="240283"/>
              <a:ext cx="11838583" cy="561677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p>
              <a:pPr marL="0" lvl="7" algn="just" defTabSz="321457" hangingPunct="0">
                <a:spcBef>
                  <a:spcPts val="703"/>
                </a:spcBef>
                <a:defRPr sz="3000" b="0">
                  <a:solidFill>
                    <a:srgbClr val="0A0A0A"/>
                  </a:solidFill>
                  <a:latin typeface="Gill Sans"/>
                  <a:ea typeface="Gill Sans"/>
                  <a:cs typeface="Gill Sans"/>
                  <a:sym typeface="Gill Sans"/>
                </a:defRPr>
              </a:pPr>
              <a:r>
                <a:rPr sz="2109" kern="0">
                  <a:solidFill>
                    <a:srgbClr val="0A0A0A"/>
                  </a:solidFill>
                  <a:latin typeface="Gill Sans"/>
                  <a:cs typeface="Gill Sans"/>
                  <a:sym typeface="Gill Sans"/>
                </a:rPr>
                <a:t>“XYZ may be required to process data that are deemed by applicable legislation to be sensitive, since they may incidentally reveal Users’ religious beliefs or sexual orientation.</a:t>
              </a:r>
            </a:p>
            <a:p>
              <a:pPr marL="0" lvl="4" algn="just" defTabSz="321457" fontAlgn="auto" hangingPunct="0">
                <a:spcBef>
                  <a:spcPts val="703"/>
                </a:spcBef>
                <a:spcAft>
                  <a:spcPts val="0"/>
                </a:spcAft>
                <a:defRPr sz="3000" b="0">
                  <a:solidFill>
                    <a:srgbClr val="0A0A0A"/>
                  </a:solidFill>
                  <a:latin typeface="Gill Sans"/>
                  <a:ea typeface="Gill Sans"/>
                  <a:cs typeface="Gill Sans"/>
                  <a:sym typeface="Gill Sans"/>
                </a:defRPr>
              </a:pPr>
              <a:r>
                <a:rPr sz="2109" kern="0">
                  <a:solidFill>
                    <a:srgbClr val="0A0A0A"/>
                  </a:solidFill>
                  <a:latin typeface="Gill Sans"/>
                  <a:cs typeface="Gill Sans"/>
                  <a:sym typeface="Gill Sans"/>
                </a:rPr>
                <a:t>This may be the case if electricity and the Application are not recorded as being used between Friday night and Saturday night (</a:t>
              </a:r>
              <a:r>
                <a:rPr sz="2109" b="1" i="1" kern="0">
                  <a:solidFill>
                    <a:srgbClr val="0A0A0A"/>
                  </a:solidFill>
                  <a:latin typeface="Gill Sans"/>
                  <a:cs typeface="Gill Sans"/>
                  <a:sym typeface="Gill Sans"/>
                </a:rPr>
                <a:t>which could suggest that users belong to the Jewish faith</a:t>
              </a:r>
              <a:r>
                <a:rPr sz="2109" kern="0">
                  <a:solidFill>
                    <a:srgbClr val="0A0A0A"/>
                  </a:solidFill>
                  <a:latin typeface="Gill Sans"/>
                  <a:cs typeface="Gill Sans"/>
                  <a:sym typeface="Gill Sans"/>
                </a:rPr>
                <a:t>) or if only one room (such as a bedroom) is registered on the Application for a home shared by two people of the same sex (</a:t>
              </a:r>
              <a:r>
                <a:rPr sz="2109" b="1" i="1" kern="0">
                  <a:solidFill>
                    <a:srgbClr val="0A0A0A"/>
                  </a:solidFill>
                  <a:latin typeface="Gill Sans"/>
                  <a:cs typeface="Gill Sans"/>
                  <a:sym typeface="Gill Sans"/>
                </a:rPr>
                <a:t>which could suggest the occupants’ homosexual or bisexual orientation</a:t>
              </a:r>
              <a:r>
                <a:rPr sz="2109" kern="0">
                  <a:solidFill>
                    <a:srgbClr val="0A0A0A"/>
                  </a:solidFill>
                  <a:latin typeface="Gill Sans"/>
                  <a:cs typeface="Gill Sans"/>
                  <a:sym typeface="Gill Sans"/>
                </a:rPr>
                <a:t>).”</a:t>
              </a:r>
            </a:p>
          </p:txBody>
        </p:sp>
      </p:grpSp>
      <p:pic>
        <p:nvPicPr>
          <p:cNvPr id="381" name="pasted-movie.png" descr="pasted-movie.png"/>
          <p:cNvPicPr>
            <a:picLocks noChangeAspect="1"/>
          </p:cNvPicPr>
          <p:nvPr/>
        </p:nvPicPr>
        <p:blipFill>
          <a:blip r:embed="rId2"/>
          <a:stretch>
            <a:fillRect/>
          </a:stretch>
        </p:blipFill>
        <p:spPr>
          <a:xfrm>
            <a:off x="-1" y="12084"/>
            <a:ext cx="9144001" cy="849891"/>
          </a:xfrm>
          <a:prstGeom prst="rect">
            <a:avLst/>
          </a:prstGeom>
          <a:ln w="12700">
            <a:miter lim="400000"/>
          </a:ln>
        </p:spPr>
      </p:pic>
      <p:pic>
        <p:nvPicPr>
          <p:cNvPr id="382" name="pasted-movie.png" descr="pasted-movie.png"/>
          <p:cNvPicPr>
            <a:picLocks noChangeAspect="1"/>
          </p:cNvPicPr>
          <p:nvPr/>
        </p:nvPicPr>
        <p:blipFill>
          <a:blip r:embed="rId3"/>
          <a:srcRect l="62543" t="59664" b="20800"/>
          <a:stretch>
            <a:fillRect/>
          </a:stretch>
        </p:blipFill>
        <p:spPr>
          <a:xfrm>
            <a:off x="5745886" y="1089317"/>
            <a:ext cx="3425009" cy="79101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pasted-movie.png" descr="pasted-movie.png"/>
          <p:cNvPicPr>
            <a:picLocks noChangeAspect="1"/>
          </p:cNvPicPr>
          <p:nvPr/>
        </p:nvPicPr>
        <p:blipFill>
          <a:blip r:embed="rId2"/>
          <a:srcRect b="79393"/>
          <a:stretch>
            <a:fillRect/>
          </a:stretch>
        </p:blipFill>
        <p:spPr>
          <a:xfrm>
            <a:off x="-1" y="13989"/>
            <a:ext cx="9144001" cy="1013932"/>
          </a:xfrm>
          <a:prstGeom prst="rect">
            <a:avLst/>
          </a:prstGeom>
          <a:ln w="12700">
            <a:miter lim="400000"/>
          </a:ln>
        </p:spPr>
      </p:pic>
      <p:pic>
        <p:nvPicPr>
          <p:cNvPr id="385" name="pasted-movie.png" descr="pasted-movie.png"/>
          <p:cNvPicPr>
            <a:picLocks noChangeAspect="1"/>
          </p:cNvPicPr>
          <p:nvPr/>
        </p:nvPicPr>
        <p:blipFill>
          <a:blip r:embed="rId2"/>
          <a:srcRect t="22108"/>
          <a:stretch>
            <a:fillRect/>
          </a:stretch>
        </p:blipFill>
        <p:spPr>
          <a:xfrm>
            <a:off x="0" y="1512605"/>
            <a:ext cx="9144001" cy="383266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3E5098-47C3-3FBE-2F0B-05E62736ABCD}"/>
              </a:ext>
            </a:extLst>
          </p:cNvPr>
          <p:cNvPicPr>
            <a:picLocks noChangeAspect="1"/>
          </p:cNvPicPr>
          <p:nvPr/>
        </p:nvPicPr>
        <p:blipFill>
          <a:blip r:embed="rId2"/>
          <a:srcRect b="83738"/>
          <a:stretch/>
        </p:blipFill>
        <p:spPr>
          <a:xfrm>
            <a:off x="0" y="1"/>
            <a:ext cx="9174619" cy="839244"/>
          </a:xfrm>
          <a:prstGeom prst="rect">
            <a:avLst/>
          </a:prstGeom>
        </p:spPr>
      </p:pic>
      <p:pic>
        <p:nvPicPr>
          <p:cNvPr id="4" name="Picture 3">
            <a:extLst>
              <a:ext uri="{FF2B5EF4-FFF2-40B4-BE49-F238E27FC236}">
                <a16:creationId xmlns:a16="http://schemas.microsoft.com/office/drawing/2014/main" id="{3C04E033-A338-A259-B909-18A2D197C008}"/>
              </a:ext>
            </a:extLst>
          </p:cNvPr>
          <p:cNvPicPr>
            <a:picLocks noChangeAspect="1"/>
          </p:cNvPicPr>
          <p:nvPr/>
        </p:nvPicPr>
        <p:blipFill>
          <a:blip r:embed="rId3"/>
          <a:srcRect l="2867" t="20874" r="4020" b="55834"/>
          <a:stretch/>
        </p:blipFill>
        <p:spPr>
          <a:xfrm>
            <a:off x="30619" y="1042792"/>
            <a:ext cx="9144000" cy="1295400"/>
          </a:xfrm>
          <a:prstGeom prst="rect">
            <a:avLst/>
          </a:prstGeom>
        </p:spPr>
      </p:pic>
      <p:pic>
        <p:nvPicPr>
          <p:cNvPr id="5" name="Picture 4">
            <a:extLst>
              <a:ext uri="{FF2B5EF4-FFF2-40B4-BE49-F238E27FC236}">
                <a16:creationId xmlns:a16="http://schemas.microsoft.com/office/drawing/2014/main" id="{26E04A71-5519-56E2-2EE6-6E9FAE4F9326}"/>
              </a:ext>
            </a:extLst>
          </p:cNvPr>
          <p:cNvPicPr>
            <a:picLocks noChangeAspect="1"/>
          </p:cNvPicPr>
          <p:nvPr/>
        </p:nvPicPr>
        <p:blipFill>
          <a:blip r:embed="rId4"/>
          <a:srcRect l="2867" t="44880" r="10986" b="5719"/>
          <a:stretch/>
        </p:blipFill>
        <p:spPr>
          <a:xfrm>
            <a:off x="30619" y="2358546"/>
            <a:ext cx="8821133" cy="2864808"/>
          </a:xfrm>
          <a:prstGeom prst="rect">
            <a:avLst/>
          </a:prstGeom>
        </p:spPr>
      </p:pic>
      <p:sp>
        <p:nvSpPr>
          <p:cNvPr id="7" name="Title 1">
            <a:extLst>
              <a:ext uri="{FF2B5EF4-FFF2-40B4-BE49-F238E27FC236}">
                <a16:creationId xmlns:a16="http://schemas.microsoft.com/office/drawing/2014/main" id="{C50C2427-31A9-6057-45E3-9FF488E1C251}"/>
              </a:ext>
            </a:extLst>
          </p:cNvPr>
          <p:cNvSpPr>
            <a:spLocks noGrp="1"/>
          </p:cNvSpPr>
          <p:nvPr>
            <p:ph type="title"/>
          </p:nvPr>
        </p:nvSpPr>
        <p:spPr>
          <a:xfrm>
            <a:off x="1525033" y="5452669"/>
            <a:ext cx="4775559" cy="1157942"/>
          </a:xfrm>
        </p:spPr>
        <p:txBody>
          <a:bodyPr>
            <a:normAutofit/>
          </a:bodyPr>
          <a:lstStyle/>
          <a:p>
            <a:r>
              <a:rPr lang="en-US" sz="3000" i="1" dirty="0">
                <a:solidFill>
                  <a:srgbClr val="0432FF"/>
                </a:solidFill>
              </a:rPr>
              <a:t>Why is all this a problem?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wm_course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 id="{1B75788A-03EF-E248-A2CC-4DDD2E4EB7D0}" vid="{1E9614EB-8DDA-934F-A434-6FF16D9907D9}"/>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wm_course_template</Template>
  <TotalTime>2407</TotalTime>
  <Words>4288</Words>
  <Application>Microsoft Macintosh PowerPoint</Application>
  <PresentationFormat>On-screen Show (4:3)</PresentationFormat>
  <Paragraphs>524</Paragraphs>
  <Slides>42</Slides>
  <Notes>31</Notes>
  <HiddenSlides>2</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42</vt:i4>
      </vt:variant>
    </vt:vector>
  </HeadingPairs>
  <TitlesOfParts>
    <vt:vector size="59" baseType="lpstr">
      <vt:lpstr>Arial</vt:lpstr>
      <vt:lpstr>Calibri</vt:lpstr>
      <vt:lpstr>Courier</vt:lpstr>
      <vt:lpstr>Courier New</vt:lpstr>
      <vt:lpstr>Gill Sans</vt:lpstr>
      <vt:lpstr>Gill Sans Light</vt:lpstr>
      <vt:lpstr>Gill Sans MT</vt:lpstr>
      <vt:lpstr>Gill Sans SemiBold</vt:lpstr>
      <vt:lpstr>Helvetica</vt:lpstr>
      <vt:lpstr>Helvetica Light</vt:lpstr>
      <vt:lpstr>Helvetica Neue</vt:lpstr>
      <vt:lpstr>Helvetica Neue Light</vt:lpstr>
      <vt:lpstr>Helvetica Neue Medium</vt:lpstr>
      <vt:lpstr>Helvetica Neue Thin</vt:lpstr>
      <vt:lpstr>Wingdings</vt:lpstr>
      <vt:lpstr>wm_course_template</vt:lpstr>
      <vt:lpstr>White</vt:lpstr>
      <vt:lpstr>CIS 4930: Secure IoT</vt:lpstr>
      <vt:lpstr>Class Notes</vt:lpstr>
      <vt:lpstr>Smart Home Privacy</vt:lpstr>
      <vt:lpstr>PowerPoint Presentation</vt:lpstr>
      <vt:lpstr>PowerPoint Presentation</vt:lpstr>
      <vt:lpstr>PowerPoint Presentation</vt:lpstr>
      <vt:lpstr>PowerPoint Presentation</vt:lpstr>
      <vt:lpstr>PowerPoint Presentation</vt:lpstr>
      <vt:lpstr>Why is all this a problem? </vt:lpstr>
      <vt:lpstr>Why is all this a problem? </vt:lpstr>
      <vt:lpstr>Why is all this a problem? </vt:lpstr>
      <vt:lpstr>    TCP/IP security (read the Bellovin paper!)</vt:lpstr>
      <vt:lpstr>Network Stack, yet again</vt:lpstr>
      <vt:lpstr>Networking</vt:lpstr>
      <vt:lpstr>Network Security</vt:lpstr>
      <vt:lpstr>PowerPoint Presentation</vt:lpstr>
      <vt:lpstr>Exploiting the network</vt:lpstr>
      <vt:lpstr>Network Security:  The high bits</vt:lpstr>
      <vt:lpstr>Network Security:  The high bits</vt:lpstr>
      <vt:lpstr>TCP Properties</vt:lpstr>
      <vt:lpstr>Steven Bellovin’s Security Problems in the TCP/IP Protocol Suite</vt:lpstr>
      <vt:lpstr>TCP Sequence Numbers</vt:lpstr>
      <vt:lpstr>TCP Sequence Numbers</vt:lpstr>
      <vt:lpstr>TCP Sequence Numbers</vt:lpstr>
      <vt:lpstr>How do we fix this?</vt:lpstr>
      <vt:lpstr>Source Routing</vt:lpstr>
      <vt:lpstr>Source Routing</vt:lpstr>
      <vt:lpstr>Source Routing</vt:lpstr>
      <vt:lpstr>Routing Manipulation</vt:lpstr>
      <vt:lpstr>Internet Control Message Protocol (ICMP)</vt:lpstr>
      <vt:lpstr>Ping-of-Death: Background: IP Fragmentation</vt:lpstr>
      <vt:lpstr>Ping-of-Death</vt:lpstr>
      <vt:lpstr>ARP Spoofing: Background: Ethernet Frames</vt:lpstr>
      <vt:lpstr>ARP Spoofing: Background: ARP</vt:lpstr>
      <vt:lpstr>ARP Spoofing</vt:lpstr>
      <vt:lpstr>ARP Spoofing: Defenses</vt:lpstr>
      <vt:lpstr>Legacy flawed protocols and services</vt:lpstr>
      <vt:lpstr>POP/SMTP/FTP</vt:lpstr>
      <vt:lpstr>Lessons Learned?</vt:lpstr>
      <vt:lpstr>And if we had to start all over again, could we do better?</vt:lpstr>
      <vt:lpstr>Legacy flawed protocols and services</vt:lpstr>
      <vt:lpstr>Legacy flawed protocols and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680: Computer &amp; Network Security</dc:title>
  <dc:creator>Nadkarni, Adwait</dc:creator>
  <cp:lastModifiedBy>Kaushal Kafle</cp:lastModifiedBy>
  <cp:revision>264</cp:revision>
  <cp:lastPrinted>2019-04-02T16:12:38Z</cp:lastPrinted>
  <dcterms:created xsi:type="dcterms:W3CDTF">2017-10-26T00:18:49Z</dcterms:created>
  <dcterms:modified xsi:type="dcterms:W3CDTF">2024-11-05T20:33:37Z</dcterms:modified>
</cp:coreProperties>
</file>